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3"/>
  </p:notesMasterIdLst>
  <p:sldIdLst>
    <p:sldId id="321" r:id="rId3"/>
    <p:sldId id="316" r:id="rId4"/>
    <p:sldId id="287" r:id="rId5"/>
    <p:sldId id="295" r:id="rId6"/>
    <p:sldId id="324" r:id="rId7"/>
    <p:sldId id="297" r:id="rId8"/>
    <p:sldId id="317" r:id="rId9"/>
    <p:sldId id="261" r:id="rId10"/>
    <p:sldId id="331" r:id="rId11"/>
    <p:sldId id="298" r:id="rId12"/>
    <p:sldId id="300" r:id="rId13"/>
    <p:sldId id="318" r:id="rId14"/>
    <p:sldId id="325" r:id="rId15"/>
    <p:sldId id="326" r:id="rId16"/>
    <p:sldId id="329" r:id="rId17"/>
    <p:sldId id="327" r:id="rId18"/>
    <p:sldId id="307" r:id="rId19"/>
    <p:sldId id="328" r:id="rId20"/>
    <p:sldId id="330" r:id="rId21"/>
    <p:sldId id="32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25" autoAdjust="0"/>
    <p:restoredTop sz="94660"/>
  </p:normalViewPr>
  <p:slideViewPr>
    <p:cSldViewPr snapToGrid="0">
      <p:cViewPr varScale="1">
        <p:scale>
          <a:sx n="87" d="100"/>
          <a:sy n="87" d="100"/>
        </p:scale>
        <p:origin x="547" y="67"/>
      </p:cViewPr>
      <p:guideLst/>
    </p:cSldViewPr>
  </p:slideViewPr>
  <p:notesTextViewPr>
    <p:cViewPr>
      <p:scale>
        <a:sx n="1" d="1"/>
        <a:sy n="1" d="1"/>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BBB65F-5FFC-4E60-89D3-CC63DE3FEAF0}" type="datetimeFigureOut">
              <a:rPr lang="en-US" smtClean="0"/>
              <a:t>2/13/2023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1DC5A-0A4C-4EDA-A2E9-28EBB2425B59}" type="slidenum">
              <a:rPr lang="en-US" smtClean="0"/>
              <a:t>‹#›</a:t>
            </a:fld>
            <a:endParaRPr lang="en-US"/>
          </a:p>
        </p:txBody>
      </p:sp>
    </p:spTree>
    <p:extLst>
      <p:ext uri="{BB962C8B-B14F-4D97-AF65-F5344CB8AC3E}">
        <p14:creationId xmlns:p14="http://schemas.microsoft.com/office/powerpoint/2010/main" val="3707131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55993C8D-19A9-46FC-A715-C185C17BB3BF}" type="datetime1">
              <a:rPr lang="en-US" smtClean="0"/>
              <a:t>2/13/2023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en-US"/>
              <a:t>The New Lower Secondary Curriculum</a:t>
            </a:r>
          </a:p>
        </p:txBody>
      </p:sp>
      <p:sp>
        <p:nvSpPr>
          <p:cNvPr id="6" name="Slide Number Placeholder 5"/>
          <p:cNvSpPr>
            <a:spLocks noGrp="1"/>
          </p:cNvSpPr>
          <p:nvPr>
            <p:ph type="sldNum" sz="quarter" idx="12"/>
          </p:nvPr>
        </p:nvSpPr>
        <p:spPr/>
        <p:txBody>
          <a:bodyPr/>
          <a:lstStyle/>
          <a:p>
            <a:fld id="{515EBD50-5219-4FDE-B48C-D85E424710B8}" type="slidenum">
              <a:rPr lang="en-US" smtClean="0"/>
              <a:t>‹#›</a:t>
            </a:fld>
            <a:endParaRPr lang="en-US"/>
          </a:p>
        </p:txBody>
      </p:sp>
    </p:spTree>
    <p:extLst>
      <p:ext uri="{BB962C8B-B14F-4D97-AF65-F5344CB8AC3E}">
        <p14:creationId xmlns:p14="http://schemas.microsoft.com/office/powerpoint/2010/main" val="42035783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5A185F88-A1CE-4092-8ACE-A952CD7DCD1B}" type="datetime1">
              <a:rPr lang="en-US" smtClean="0"/>
              <a:t>2/13/2023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en-US" dirty="0"/>
              <a:t>The New Lower Secondary Curriculum</a:t>
            </a:r>
          </a:p>
        </p:txBody>
      </p:sp>
      <p:sp>
        <p:nvSpPr>
          <p:cNvPr id="6" name="Slide Number Placeholder 5"/>
          <p:cNvSpPr>
            <a:spLocks noGrp="1"/>
          </p:cNvSpPr>
          <p:nvPr>
            <p:ph type="sldNum" sz="quarter" idx="12"/>
          </p:nvPr>
        </p:nvSpPr>
        <p:spPr/>
        <p:txBody>
          <a:bodyPr/>
          <a:lstStyle/>
          <a:p>
            <a:fld id="{515EBD50-5219-4FDE-B48C-D85E424710B8}" type="slidenum">
              <a:rPr lang="en-US" smtClean="0"/>
              <a:t>‹#›</a:t>
            </a:fld>
            <a:endParaRPr lang="en-US"/>
          </a:p>
        </p:txBody>
      </p:sp>
    </p:spTree>
    <p:extLst>
      <p:ext uri="{BB962C8B-B14F-4D97-AF65-F5344CB8AC3E}">
        <p14:creationId xmlns:p14="http://schemas.microsoft.com/office/powerpoint/2010/main" val="15440398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E571FCD-ECB3-4A58-B9B1-854ABC3D597D}" type="datetime1">
              <a:rPr lang="en-US" smtClean="0"/>
              <a:t>2/13/2023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en-US"/>
              <a:t>The New Lower Secondary Curriculum</a:t>
            </a:r>
          </a:p>
        </p:txBody>
      </p:sp>
      <p:sp>
        <p:nvSpPr>
          <p:cNvPr id="6" name="Slide Number Placeholder 5"/>
          <p:cNvSpPr>
            <a:spLocks noGrp="1"/>
          </p:cNvSpPr>
          <p:nvPr>
            <p:ph type="sldNum" sz="quarter" idx="12"/>
          </p:nvPr>
        </p:nvSpPr>
        <p:spPr/>
        <p:txBody>
          <a:bodyPr/>
          <a:lstStyle/>
          <a:p>
            <a:fld id="{515EBD50-5219-4FDE-B48C-D85E424710B8}" type="slidenum">
              <a:rPr lang="en-US" smtClean="0"/>
              <a:t>‹#›</a:t>
            </a:fld>
            <a:endParaRPr lang="en-US"/>
          </a:p>
        </p:txBody>
      </p:sp>
    </p:spTree>
    <p:extLst>
      <p:ext uri="{BB962C8B-B14F-4D97-AF65-F5344CB8AC3E}">
        <p14:creationId xmlns:p14="http://schemas.microsoft.com/office/powerpoint/2010/main" val="34768217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7DFCBD6D-8A02-4920-8826-6105265C300C}" type="datetime1">
              <a:rPr lang="en-US" smtClean="0"/>
              <a:t>2/13/2023</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r>
              <a:rPr lang="en-US"/>
              <a:t>The New Lower Secondary Curriculum</a:t>
            </a:r>
          </a:p>
        </p:txBody>
      </p:sp>
      <p:sp>
        <p:nvSpPr>
          <p:cNvPr id="7" name="Slide Number Placeholder 6"/>
          <p:cNvSpPr>
            <a:spLocks noGrp="1"/>
          </p:cNvSpPr>
          <p:nvPr>
            <p:ph type="sldNum" sz="quarter" idx="12"/>
          </p:nvPr>
        </p:nvSpPr>
        <p:spPr/>
        <p:txBody>
          <a:bodyPr/>
          <a:lstStyle/>
          <a:p>
            <a:fld id="{515EBD50-5219-4FDE-B48C-D85E424710B8}" type="slidenum">
              <a:rPr lang="en-US" smtClean="0"/>
              <a:t>‹#›</a:t>
            </a:fld>
            <a:endParaRPr lang="en-US"/>
          </a:p>
        </p:txBody>
      </p:sp>
    </p:spTree>
    <p:extLst>
      <p:ext uri="{BB962C8B-B14F-4D97-AF65-F5344CB8AC3E}">
        <p14:creationId xmlns:p14="http://schemas.microsoft.com/office/powerpoint/2010/main" val="30813430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7F1B97EE-054F-42DD-893F-E2E5E508DD41}" type="datetime1">
              <a:rPr lang="en-US" smtClean="0"/>
              <a:t>2/13/2023</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r>
              <a:rPr lang="en-US"/>
              <a:t>The New Lower Secondary Curriculum</a:t>
            </a:r>
          </a:p>
        </p:txBody>
      </p:sp>
      <p:sp>
        <p:nvSpPr>
          <p:cNvPr id="9" name="Slide Number Placeholder 8"/>
          <p:cNvSpPr>
            <a:spLocks noGrp="1"/>
          </p:cNvSpPr>
          <p:nvPr>
            <p:ph type="sldNum" sz="quarter" idx="12"/>
          </p:nvPr>
        </p:nvSpPr>
        <p:spPr/>
        <p:txBody>
          <a:bodyPr/>
          <a:lstStyle/>
          <a:p>
            <a:fld id="{515EBD50-5219-4FDE-B48C-D85E424710B8}" type="slidenum">
              <a:rPr lang="en-US" smtClean="0"/>
              <a:t>‹#›</a:t>
            </a:fld>
            <a:endParaRPr lang="en-US"/>
          </a:p>
        </p:txBody>
      </p:sp>
    </p:spTree>
    <p:extLst>
      <p:ext uri="{BB962C8B-B14F-4D97-AF65-F5344CB8AC3E}">
        <p14:creationId xmlns:p14="http://schemas.microsoft.com/office/powerpoint/2010/main" val="19557630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C2FADCC5-7AB7-4F57-AAE9-AE738285C6A4}" type="datetime1">
              <a:rPr lang="en-US" smtClean="0"/>
              <a:t>2/13/2023</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r>
              <a:rPr lang="en-US"/>
              <a:t>The New Lower Secondary Curriculum</a:t>
            </a:r>
          </a:p>
        </p:txBody>
      </p:sp>
      <p:sp>
        <p:nvSpPr>
          <p:cNvPr id="5" name="Slide Number Placeholder 4"/>
          <p:cNvSpPr>
            <a:spLocks noGrp="1"/>
          </p:cNvSpPr>
          <p:nvPr>
            <p:ph type="sldNum" sz="quarter" idx="12"/>
          </p:nvPr>
        </p:nvSpPr>
        <p:spPr/>
        <p:txBody>
          <a:bodyPr/>
          <a:lstStyle/>
          <a:p>
            <a:fld id="{515EBD50-5219-4FDE-B48C-D85E424710B8}" type="slidenum">
              <a:rPr lang="en-US" smtClean="0"/>
              <a:t>‹#›</a:t>
            </a:fld>
            <a:endParaRPr lang="en-US"/>
          </a:p>
        </p:txBody>
      </p:sp>
    </p:spTree>
    <p:extLst>
      <p:ext uri="{BB962C8B-B14F-4D97-AF65-F5344CB8AC3E}">
        <p14:creationId xmlns:p14="http://schemas.microsoft.com/office/powerpoint/2010/main" val="23822428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6023" y="80387"/>
            <a:ext cx="10302240" cy="755634"/>
          </a:xfrm>
          <a:prstGeom prst="rect">
            <a:avLst/>
          </a:prstGeom>
          <a:noFill/>
          <a:ln>
            <a:noFill/>
          </a:ln>
        </p:spPr>
      </p:pic>
      <p:pic>
        <p:nvPicPr>
          <p:cNvPr id="6" name="Picture 5"/>
          <p:cNvPicPr/>
          <p:nvPr userDrawn="1"/>
        </p:nvPicPr>
        <p:blipFill rotWithShape="1">
          <a:blip r:embed="rId3" cstate="print">
            <a:extLst>
              <a:ext uri="{28A0092B-C50C-407E-A947-70E740481C1C}">
                <a14:useLocalDpi xmlns:a14="http://schemas.microsoft.com/office/drawing/2010/main" val="0"/>
              </a:ext>
            </a:extLst>
          </a:blip>
          <a:srcRect b="15039"/>
          <a:stretch/>
        </p:blipFill>
        <p:spPr bwMode="auto">
          <a:xfrm>
            <a:off x="836023" y="6059849"/>
            <a:ext cx="10302240" cy="67754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74034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5EEA04B0-25BF-4394-98EF-E7A613E476AB}" type="datetime1">
              <a:rPr lang="en-US" smtClean="0"/>
              <a:t>2/13/2023</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r>
              <a:rPr lang="en-US"/>
              <a:t>The New Lower Secondary Curriculum</a:t>
            </a:r>
          </a:p>
        </p:txBody>
      </p:sp>
      <p:sp>
        <p:nvSpPr>
          <p:cNvPr id="7" name="Slide Number Placeholder 6"/>
          <p:cNvSpPr>
            <a:spLocks noGrp="1"/>
          </p:cNvSpPr>
          <p:nvPr>
            <p:ph type="sldNum" sz="quarter" idx="12"/>
          </p:nvPr>
        </p:nvSpPr>
        <p:spPr/>
        <p:txBody>
          <a:bodyPr/>
          <a:lstStyle/>
          <a:p>
            <a:fld id="{515EBD50-5219-4FDE-B48C-D85E424710B8}" type="slidenum">
              <a:rPr lang="en-US" smtClean="0"/>
              <a:t>‹#›</a:t>
            </a:fld>
            <a:endParaRPr lang="en-US"/>
          </a:p>
        </p:txBody>
      </p:sp>
    </p:spTree>
    <p:extLst>
      <p:ext uri="{BB962C8B-B14F-4D97-AF65-F5344CB8AC3E}">
        <p14:creationId xmlns:p14="http://schemas.microsoft.com/office/powerpoint/2010/main" val="2159009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A237035D-48A6-41A1-B0E5-E23313F2A64C}" type="datetime1">
              <a:rPr lang="en-US" smtClean="0"/>
              <a:t>2/13/2023</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r>
              <a:rPr lang="en-US"/>
              <a:t>The New Lower Secondary Curriculum</a:t>
            </a:r>
          </a:p>
        </p:txBody>
      </p:sp>
      <p:sp>
        <p:nvSpPr>
          <p:cNvPr id="7" name="Slide Number Placeholder 6"/>
          <p:cNvSpPr>
            <a:spLocks noGrp="1"/>
          </p:cNvSpPr>
          <p:nvPr>
            <p:ph type="sldNum" sz="quarter" idx="12"/>
          </p:nvPr>
        </p:nvSpPr>
        <p:spPr/>
        <p:txBody>
          <a:bodyPr/>
          <a:lstStyle/>
          <a:p>
            <a:fld id="{515EBD50-5219-4FDE-B48C-D85E424710B8}" type="slidenum">
              <a:rPr lang="en-US" smtClean="0"/>
              <a:t>‹#›</a:t>
            </a:fld>
            <a:endParaRPr lang="en-US"/>
          </a:p>
        </p:txBody>
      </p:sp>
    </p:spTree>
    <p:extLst>
      <p:ext uri="{BB962C8B-B14F-4D97-AF65-F5344CB8AC3E}">
        <p14:creationId xmlns:p14="http://schemas.microsoft.com/office/powerpoint/2010/main" val="21585650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B6F11FA1-BC71-475A-AF69-EF964B47F898}" type="datetime1">
              <a:rPr lang="en-US" smtClean="0"/>
              <a:t>2/13/2023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en-US"/>
              <a:t>The New Lower Secondary Curriculum</a:t>
            </a:r>
          </a:p>
        </p:txBody>
      </p:sp>
      <p:sp>
        <p:nvSpPr>
          <p:cNvPr id="6" name="Slide Number Placeholder 5"/>
          <p:cNvSpPr>
            <a:spLocks noGrp="1"/>
          </p:cNvSpPr>
          <p:nvPr>
            <p:ph type="sldNum" sz="quarter" idx="12"/>
          </p:nvPr>
        </p:nvSpPr>
        <p:spPr/>
        <p:txBody>
          <a:bodyPr/>
          <a:lstStyle/>
          <a:p>
            <a:fld id="{515EBD50-5219-4FDE-B48C-D85E424710B8}" type="slidenum">
              <a:rPr lang="en-US" smtClean="0"/>
              <a:t>‹#›</a:t>
            </a:fld>
            <a:endParaRPr lang="en-US"/>
          </a:p>
        </p:txBody>
      </p:sp>
    </p:spTree>
    <p:extLst>
      <p:ext uri="{BB962C8B-B14F-4D97-AF65-F5344CB8AC3E}">
        <p14:creationId xmlns:p14="http://schemas.microsoft.com/office/powerpoint/2010/main" val="14440261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B532A46A-3B90-4A62-B445-DB4733593A35}" type="datetime1">
              <a:rPr lang="en-US" smtClean="0"/>
              <a:t>2/13/2023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en-US"/>
              <a:t>The New Lower Secondary Curriculum</a:t>
            </a:r>
          </a:p>
        </p:txBody>
      </p:sp>
      <p:sp>
        <p:nvSpPr>
          <p:cNvPr id="6" name="Slide Number Placeholder 5"/>
          <p:cNvSpPr>
            <a:spLocks noGrp="1"/>
          </p:cNvSpPr>
          <p:nvPr>
            <p:ph type="sldNum" sz="quarter" idx="12"/>
          </p:nvPr>
        </p:nvSpPr>
        <p:spPr/>
        <p:txBody>
          <a:bodyPr/>
          <a:lstStyle/>
          <a:p>
            <a:fld id="{515EBD50-5219-4FDE-B48C-D85E424710B8}" type="slidenum">
              <a:rPr lang="en-US" smtClean="0"/>
              <a:t>‹#›</a:t>
            </a:fld>
            <a:endParaRPr lang="en-US"/>
          </a:p>
        </p:txBody>
      </p:sp>
    </p:spTree>
    <p:extLst>
      <p:ext uri="{BB962C8B-B14F-4D97-AF65-F5344CB8AC3E}">
        <p14:creationId xmlns:p14="http://schemas.microsoft.com/office/powerpoint/2010/main" val="7407827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7E9CAC3-B0C8-4980-9015-5150A316FAEF}" type="datetime1">
              <a:rPr lang="en-US" smtClean="0"/>
              <a:t>2/13/2023</a:t>
            </a:fld>
            <a:endParaRPr lang="en-US"/>
          </a:p>
        </p:txBody>
      </p:sp>
      <p:sp>
        <p:nvSpPr>
          <p:cNvPr id="5" name="Footer Placeholder 4"/>
          <p:cNvSpPr>
            <a:spLocks noGrp="1"/>
          </p:cNvSpPr>
          <p:nvPr>
            <p:ph type="ftr" sz="quarter" idx="11"/>
          </p:nvPr>
        </p:nvSpPr>
        <p:spPr/>
        <p:txBody>
          <a:bodyPr/>
          <a:lstStyle/>
          <a:p>
            <a:r>
              <a:rPr lang="en-US"/>
              <a:t>The New Lower Secondary Curriculum</a:t>
            </a:r>
          </a:p>
        </p:txBody>
      </p:sp>
      <p:sp>
        <p:nvSpPr>
          <p:cNvPr id="6" name="Slide Number Placeholder 5"/>
          <p:cNvSpPr>
            <a:spLocks noGrp="1"/>
          </p:cNvSpPr>
          <p:nvPr>
            <p:ph type="sldNum" sz="quarter" idx="12"/>
          </p:nvPr>
        </p:nvSpPr>
        <p:spPr/>
        <p:txBody>
          <a:bodyPr/>
          <a:lstStyle/>
          <a:p>
            <a:fld id="{C63D1F2B-B061-40D5-866A-ED92C204018B}" type="slidenum">
              <a:rPr lang="en-US" smtClean="0"/>
              <a:t>‹#›</a:t>
            </a:fld>
            <a:endParaRPr lang="en-US"/>
          </a:p>
        </p:txBody>
      </p:sp>
    </p:spTree>
    <p:extLst>
      <p:ext uri="{BB962C8B-B14F-4D97-AF65-F5344CB8AC3E}">
        <p14:creationId xmlns:p14="http://schemas.microsoft.com/office/powerpoint/2010/main" val="27093542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99DD99-4E2A-485E-BC5D-1C72D0E872A9}" type="datetime1">
              <a:rPr lang="en-US" smtClean="0"/>
              <a:t>2/13/2023</a:t>
            </a:fld>
            <a:endParaRPr lang="en-US"/>
          </a:p>
        </p:txBody>
      </p:sp>
      <p:sp>
        <p:nvSpPr>
          <p:cNvPr id="5" name="Footer Placeholder 4"/>
          <p:cNvSpPr>
            <a:spLocks noGrp="1"/>
          </p:cNvSpPr>
          <p:nvPr>
            <p:ph type="ftr" sz="quarter" idx="11"/>
          </p:nvPr>
        </p:nvSpPr>
        <p:spPr/>
        <p:txBody>
          <a:bodyPr/>
          <a:lstStyle/>
          <a:p>
            <a:r>
              <a:rPr lang="en-US"/>
              <a:t>The New Lower Secondary Curriculum</a:t>
            </a:r>
          </a:p>
        </p:txBody>
      </p:sp>
      <p:sp>
        <p:nvSpPr>
          <p:cNvPr id="6" name="Slide Number Placeholder 5"/>
          <p:cNvSpPr>
            <a:spLocks noGrp="1"/>
          </p:cNvSpPr>
          <p:nvPr>
            <p:ph type="sldNum" sz="quarter" idx="12"/>
          </p:nvPr>
        </p:nvSpPr>
        <p:spPr/>
        <p:txBody>
          <a:bodyPr/>
          <a:lstStyle/>
          <a:p>
            <a:fld id="{C63D1F2B-B061-40D5-866A-ED92C204018B}" type="slidenum">
              <a:rPr lang="en-US" smtClean="0"/>
              <a:t>‹#›</a:t>
            </a:fld>
            <a:endParaRPr lang="en-US"/>
          </a:p>
        </p:txBody>
      </p:sp>
    </p:spTree>
    <p:extLst>
      <p:ext uri="{BB962C8B-B14F-4D97-AF65-F5344CB8AC3E}">
        <p14:creationId xmlns:p14="http://schemas.microsoft.com/office/powerpoint/2010/main" val="10883982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B420C63-B61E-4FC7-AC60-13DCE8A1A2C0}" type="datetime1">
              <a:rPr lang="en-US" smtClean="0"/>
              <a:t>2/13/2023</a:t>
            </a:fld>
            <a:endParaRPr lang="en-US"/>
          </a:p>
        </p:txBody>
      </p:sp>
      <p:sp>
        <p:nvSpPr>
          <p:cNvPr id="5" name="Footer Placeholder 4"/>
          <p:cNvSpPr>
            <a:spLocks noGrp="1"/>
          </p:cNvSpPr>
          <p:nvPr>
            <p:ph type="ftr" sz="quarter" idx="11"/>
          </p:nvPr>
        </p:nvSpPr>
        <p:spPr/>
        <p:txBody>
          <a:bodyPr/>
          <a:lstStyle/>
          <a:p>
            <a:r>
              <a:rPr lang="en-US"/>
              <a:t>The New Lower Secondary Curriculum</a:t>
            </a:r>
          </a:p>
        </p:txBody>
      </p:sp>
      <p:sp>
        <p:nvSpPr>
          <p:cNvPr id="6" name="Slide Number Placeholder 5"/>
          <p:cNvSpPr>
            <a:spLocks noGrp="1"/>
          </p:cNvSpPr>
          <p:nvPr>
            <p:ph type="sldNum" sz="quarter" idx="12"/>
          </p:nvPr>
        </p:nvSpPr>
        <p:spPr/>
        <p:txBody>
          <a:bodyPr/>
          <a:lstStyle/>
          <a:p>
            <a:fld id="{C63D1F2B-B061-40D5-866A-ED92C204018B}" type="slidenum">
              <a:rPr lang="en-US" smtClean="0"/>
              <a:t>‹#›</a:t>
            </a:fld>
            <a:endParaRPr lang="en-US"/>
          </a:p>
        </p:txBody>
      </p:sp>
    </p:spTree>
    <p:extLst>
      <p:ext uri="{BB962C8B-B14F-4D97-AF65-F5344CB8AC3E}">
        <p14:creationId xmlns:p14="http://schemas.microsoft.com/office/powerpoint/2010/main" val="35574684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1E0A306-C1E8-4145-B101-710541B3F45E}" type="datetime1">
              <a:rPr lang="en-US" smtClean="0"/>
              <a:t>2/13/2023</a:t>
            </a:fld>
            <a:endParaRPr lang="en-US"/>
          </a:p>
        </p:txBody>
      </p:sp>
      <p:sp>
        <p:nvSpPr>
          <p:cNvPr id="6" name="Footer Placeholder 5"/>
          <p:cNvSpPr>
            <a:spLocks noGrp="1"/>
          </p:cNvSpPr>
          <p:nvPr>
            <p:ph type="ftr" sz="quarter" idx="11"/>
          </p:nvPr>
        </p:nvSpPr>
        <p:spPr/>
        <p:txBody>
          <a:bodyPr/>
          <a:lstStyle/>
          <a:p>
            <a:r>
              <a:rPr lang="en-US"/>
              <a:t>The New Lower Secondary Curriculum</a:t>
            </a:r>
          </a:p>
        </p:txBody>
      </p:sp>
      <p:sp>
        <p:nvSpPr>
          <p:cNvPr id="7" name="Slide Number Placeholder 6"/>
          <p:cNvSpPr>
            <a:spLocks noGrp="1"/>
          </p:cNvSpPr>
          <p:nvPr>
            <p:ph type="sldNum" sz="quarter" idx="12"/>
          </p:nvPr>
        </p:nvSpPr>
        <p:spPr/>
        <p:txBody>
          <a:bodyPr/>
          <a:lstStyle/>
          <a:p>
            <a:fld id="{C63D1F2B-B061-40D5-866A-ED92C204018B}" type="slidenum">
              <a:rPr lang="en-US" smtClean="0"/>
              <a:t>‹#›</a:t>
            </a:fld>
            <a:endParaRPr lang="en-US"/>
          </a:p>
        </p:txBody>
      </p:sp>
    </p:spTree>
    <p:extLst>
      <p:ext uri="{BB962C8B-B14F-4D97-AF65-F5344CB8AC3E}">
        <p14:creationId xmlns:p14="http://schemas.microsoft.com/office/powerpoint/2010/main" val="26379299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F9D1BD1-CD79-411B-8D3D-C8C38410B45F}" type="datetime1">
              <a:rPr lang="en-US" smtClean="0"/>
              <a:t>2/13/2023</a:t>
            </a:fld>
            <a:endParaRPr lang="en-US"/>
          </a:p>
        </p:txBody>
      </p:sp>
      <p:sp>
        <p:nvSpPr>
          <p:cNvPr id="8" name="Footer Placeholder 7"/>
          <p:cNvSpPr>
            <a:spLocks noGrp="1"/>
          </p:cNvSpPr>
          <p:nvPr>
            <p:ph type="ftr" sz="quarter" idx="11"/>
          </p:nvPr>
        </p:nvSpPr>
        <p:spPr/>
        <p:txBody>
          <a:bodyPr/>
          <a:lstStyle/>
          <a:p>
            <a:r>
              <a:rPr lang="en-US"/>
              <a:t>The New Lower Secondary Curriculum</a:t>
            </a:r>
          </a:p>
        </p:txBody>
      </p:sp>
      <p:sp>
        <p:nvSpPr>
          <p:cNvPr id="9" name="Slide Number Placeholder 8"/>
          <p:cNvSpPr>
            <a:spLocks noGrp="1"/>
          </p:cNvSpPr>
          <p:nvPr>
            <p:ph type="sldNum" sz="quarter" idx="12"/>
          </p:nvPr>
        </p:nvSpPr>
        <p:spPr/>
        <p:txBody>
          <a:bodyPr/>
          <a:lstStyle/>
          <a:p>
            <a:fld id="{C63D1F2B-B061-40D5-866A-ED92C204018B}" type="slidenum">
              <a:rPr lang="en-US" smtClean="0"/>
              <a:t>‹#›</a:t>
            </a:fld>
            <a:endParaRPr lang="en-US"/>
          </a:p>
        </p:txBody>
      </p:sp>
    </p:spTree>
    <p:extLst>
      <p:ext uri="{BB962C8B-B14F-4D97-AF65-F5344CB8AC3E}">
        <p14:creationId xmlns:p14="http://schemas.microsoft.com/office/powerpoint/2010/main" val="20980064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C8986A-DB19-4BB0-A8DD-492EA964F06D}" type="datetime1">
              <a:rPr lang="en-US" smtClean="0"/>
              <a:t>2/13/2023</a:t>
            </a:fld>
            <a:endParaRPr lang="en-US"/>
          </a:p>
        </p:txBody>
      </p:sp>
      <p:sp>
        <p:nvSpPr>
          <p:cNvPr id="4" name="Footer Placeholder 3"/>
          <p:cNvSpPr>
            <a:spLocks noGrp="1"/>
          </p:cNvSpPr>
          <p:nvPr>
            <p:ph type="ftr" sz="quarter" idx="11"/>
          </p:nvPr>
        </p:nvSpPr>
        <p:spPr/>
        <p:txBody>
          <a:bodyPr/>
          <a:lstStyle/>
          <a:p>
            <a:r>
              <a:rPr lang="en-US"/>
              <a:t>The New Lower Secondary Curriculum</a:t>
            </a:r>
          </a:p>
        </p:txBody>
      </p:sp>
      <p:sp>
        <p:nvSpPr>
          <p:cNvPr id="5" name="Slide Number Placeholder 4"/>
          <p:cNvSpPr>
            <a:spLocks noGrp="1"/>
          </p:cNvSpPr>
          <p:nvPr>
            <p:ph type="sldNum" sz="quarter" idx="12"/>
          </p:nvPr>
        </p:nvSpPr>
        <p:spPr/>
        <p:txBody>
          <a:bodyPr/>
          <a:lstStyle/>
          <a:p>
            <a:fld id="{C63D1F2B-B061-40D5-866A-ED92C204018B}" type="slidenum">
              <a:rPr lang="en-US" smtClean="0"/>
              <a:t>‹#›</a:t>
            </a:fld>
            <a:endParaRPr lang="en-US"/>
          </a:p>
        </p:txBody>
      </p:sp>
    </p:spTree>
    <p:extLst>
      <p:ext uri="{BB962C8B-B14F-4D97-AF65-F5344CB8AC3E}">
        <p14:creationId xmlns:p14="http://schemas.microsoft.com/office/powerpoint/2010/main" val="26204155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36A078-1DDB-4664-9530-ECADDEF441EA}" type="datetime1">
              <a:rPr lang="en-US" smtClean="0"/>
              <a:t>2/13/2023</a:t>
            </a:fld>
            <a:endParaRPr lang="en-US"/>
          </a:p>
        </p:txBody>
      </p:sp>
      <p:sp>
        <p:nvSpPr>
          <p:cNvPr id="3" name="Footer Placeholder 2"/>
          <p:cNvSpPr>
            <a:spLocks noGrp="1"/>
          </p:cNvSpPr>
          <p:nvPr>
            <p:ph type="ftr" sz="quarter" idx="11"/>
          </p:nvPr>
        </p:nvSpPr>
        <p:spPr/>
        <p:txBody>
          <a:bodyPr/>
          <a:lstStyle/>
          <a:p>
            <a:r>
              <a:rPr lang="en-US"/>
              <a:t>The New Lower Secondary Curriculum</a:t>
            </a:r>
          </a:p>
        </p:txBody>
      </p:sp>
      <p:sp>
        <p:nvSpPr>
          <p:cNvPr id="4" name="Slide Number Placeholder 3"/>
          <p:cNvSpPr>
            <a:spLocks noGrp="1"/>
          </p:cNvSpPr>
          <p:nvPr>
            <p:ph type="sldNum" sz="quarter" idx="12"/>
          </p:nvPr>
        </p:nvSpPr>
        <p:spPr/>
        <p:txBody>
          <a:bodyPr/>
          <a:lstStyle/>
          <a:p>
            <a:fld id="{C63D1F2B-B061-40D5-866A-ED92C204018B}" type="slidenum">
              <a:rPr lang="en-US" smtClean="0"/>
              <a:t>‹#›</a:t>
            </a:fld>
            <a:endParaRPr lang="en-US"/>
          </a:p>
        </p:txBody>
      </p:sp>
    </p:spTree>
    <p:extLst>
      <p:ext uri="{BB962C8B-B14F-4D97-AF65-F5344CB8AC3E}">
        <p14:creationId xmlns:p14="http://schemas.microsoft.com/office/powerpoint/2010/main" val="5464975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0184874-D362-40AA-B240-03DC1F736D90}" type="datetime1">
              <a:rPr lang="en-US" smtClean="0"/>
              <a:t>2/13/2023</a:t>
            </a:fld>
            <a:endParaRPr lang="en-US"/>
          </a:p>
        </p:txBody>
      </p:sp>
      <p:sp>
        <p:nvSpPr>
          <p:cNvPr id="6" name="Footer Placeholder 5"/>
          <p:cNvSpPr>
            <a:spLocks noGrp="1"/>
          </p:cNvSpPr>
          <p:nvPr>
            <p:ph type="ftr" sz="quarter" idx="11"/>
          </p:nvPr>
        </p:nvSpPr>
        <p:spPr/>
        <p:txBody>
          <a:bodyPr/>
          <a:lstStyle/>
          <a:p>
            <a:r>
              <a:rPr lang="en-US"/>
              <a:t>The New Lower Secondary Curriculum</a:t>
            </a:r>
          </a:p>
        </p:txBody>
      </p:sp>
      <p:sp>
        <p:nvSpPr>
          <p:cNvPr id="7" name="Slide Number Placeholder 6"/>
          <p:cNvSpPr>
            <a:spLocks noGrp="1"/>
          </p:cNvSpPr>
          <p:nvPr>
            <p:ph type="sldNum" sz="quarter" idx="12"/>
          </p:nvPr>
        </p:nvSpPr>
        <p:spPr/>
        <p:txBody>
          <a:bodyPr/>
          <a:lstStyle/>
          <a:p>
            <a:fld id="{C63D1F2B-B061-40D5-866A-ED92C204018B}" type="slidenum">
              <a:rPr lang="en-US" smtClean="0"/>
              <a:t>‹#›</a:t>
            </a:fld>
            <a:endParaRPr lang="en-US"/>
          </a:p>
        </p:txBody>
      </p:sp>
    </p:spTree>
    <p:extLst>
      <p:ext uri="{BB962C8B-B14F-4D97-AF65-F5344CB8AC3E}">
        <p14:creationId xmlns:p14="http://schemas.microsoft.com/office/powerpoint/2010/main" val="41479113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BFCEF10-F7E9-43CC-AE9E-AE96072CF6F2}" type="datetime1">
              <a:rPr lang="en-US" smtClean="0"/>
              <a:t>2/13/2023</a:t>
            </a:fld>
            <a:endParaRPr lang="en-US"/>
          </a:p>
        </p:txBody>
      </p:sp>
      <p:sp>
        <p:nvSpPr>
          <p:cNvPr id="6" name="Footer Placeholder 5"/>
          <p:cNvSpPr>
            <a:spLocks noGrp="1"/>
          </p:cNvSpPr>
          <p:nvPr>
            <p:ph type="ftr" sz="quarter" idx="11"/>
          </p:nvPr>
        </p:nvSpPr>
        <p:spPr/>
        <p:txBody>
          <a:bodyPr/>
          <a:lstStyle/>
          <a:p>
            <a:r>
              <a:rPr lang="en-US"/>
              <a:t>The New Lower Secondary Curriculum</a:t>
            </a:r>
          </a:p>
        </p:txBody>
      </p:sp>
      <p:sp>
        <p:nvSpPr>
          <p:cNvPr id="7" name="Slide Number Placeholder 6"/>
          <p:cNvSpPr>
            <a:spLocks noGrp="1"/>
          </p:cNvSpPr>
          <p:nvPr>
            <p:ph type="sldNum" sz="quarter" idx="12"/>
          </p:nvPr>
        </p:nvSpPr>
        <p:spPr/>
        <p:txBody>
          <a:bodyPr/>
          <a:lstStyle/>
          <a:p>
            <a:fld id="{C63D1F2B-B061-40D5-866A-ED92C204018B}" type="slidenum">
              <a:rPr lang="en-US" smtClean="0"/>
              <a:t>‹#›</a:t>
            </a:fld>
            <a:endParaRPr lang="en-US"/>
          </a:p>
        </p:txBody>
      </p:sp>
    </p:spTree>
    <p:extLst>
      <p:ext uri="{BB962C8B-B14F-4D97-AF65-F5344CB8AC3E}">
        <p14:creationId xmlns:p14="http://schemas.microsoft.com/office/powerpoint/2010/main" val="13563098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EA9187E-2F5E-4ED2-9BEA-DF95C1BF7246}" type="datetime1">
              <a:rPr lang="en-US" smtClean="0"/>
              <a:t>2/13/2023</a:t>
            </a:fld>
            <a:endParaRPr lang="en-US"/>
          </a:p>
        </p:txBody>
      </p:sp>
      <p:sp>
        <p:nvSpPr>
          <p:cNvPr id="5" name="Footer Placeholder 4"/>
          <p:cNvSpPr>
            <a:spLocks noGrp="1"/>
          </p:cNvSpPr>
          <p:nvPr>
            <p:ph type="ftr" sz="quarter" idx="11"/>
          </p:nvPr>
        </p:nvSpPr>
        <p:spPr/>
        <p:txBody>
          <a:bodyPr/>
          <a:lstStyle/>
          <a:p>
            <a:r>
              <a:rPr lang="en-US"/>
              <a:t>The New Lower Secondary Curriculum</a:t>
            </a:r>
          </a:p>
        </p:txBody>
      </p:sp>
      <p:sp>
        <p:nvSpPr>
          <p:cNvPr id="6" name="Slide Number Placeholder 5"/>
          <p:cNvSpPr>
            <a:spLocks noGrp="1"/>
          </p:cNvSpPr>
          <p:nvPr>
            <p:ph type="sldNum" sz="quarter" idx="12"/>
          </p:nvPr>
        </p:nvSpPr>
        <p:spPr/>
        <p:txBody>
          <a:bodyPr/>
          <a:lstStyle/>
          <a:p>
            <a:fld id="{C63D1F2B-B061-40D5-866A-ED92C204018B}" type="slidenum">
              <a:rPr lang="en-US" smtClean="0"/>
              <a:t>‹#›</a:t>
            </a:fld>
            <a:endParaRPr lang="en-US"/>
          </a:p>
        </p:txBody>
      </p:sp>
    </p:spTree>
    <p:extLst>
      <p:ext uri="{BB962C8B-B14F-4D97-AF65-F5344CB8AC3E}">
        <p14:creationId xmlns:p14="http://schemas.microsoft.com/office/powerpoint/2010/main" val="11385362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539F2F-636D-48EC-810E-A22C8149F6D9}" type="datetime1">
              <a:rPr lang="en-US" smtClean="0"/>
              <a:t>2/13/2023</a:t>
            </a:fld>
            <a:endParaRPr lang="en-US"/>
          </a:p>
        </p:txBody>
      </p:sp>
      <p:sp>
        <p:nvSpPr>
          <p:cNvPr id="5" name="Footer Placeholder 4"/>
          <p:cNvSpPr>
            <a:spLocks noGrp="1"/>
          </p:cNvSpPr>
          <p:nvPr>
            <p:ph type="ftr" sz="quarter" idx="11"/>
          </p:nvPr>
        </p:nvSpPr>
        <p:spPr/>
        <p:txBody>
          <a:bodyPr/>
          <a:lstStyle/>
          <a:p>
            <a:r>
              <a:rPr lang="en-US"/>
              <a:t>The New Lower Secondary Curriculum</a:t>
            </a:r>
          </a:p>
        </p:txBody>
      </p:sp>
      <p:sp>
        <p:nvSpPr>
          <p:cNvPr id="6" name="Slide Number Placeholder 5"/>
          <p:cNvSpPr>
            <a:spLocks noGrp="1"/>
          </p:cNvSpPr>
          <p:nvPr>
            <p:ph type="sldNum" sz="quarter" idx="12"/>
          </p:nvPr>
        </p:nvSpPr>
        <p:spPr/>
        <p:txBody>
          <a:bodyPr/>
          <a:lstStyle/>
          <a:p>
            <a:fld id="{C63D1F2B-B061-40D5-866A-ED92C204018B}" type="slidenum">
              <a:rPr lang="en-US" smtClean="0"/>
              <a:t>‹#›</a:t>
            </a:fld>
            <a:endParaRPr lang="en-US"/>
          </a:p>
        </p:txBody>
      </p:sp>
    </p:spTree>
    <p:extLst>
      <p:ext uri="{BB962C8B-B14F-4D97-AF65-F5344CB8AC3E}">
        <p14:creationId xmlns:p14="http://schemas.microsoft.com/office/powerpoint/2010/main" val="9012884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gConfetti">
          <a:fgClr>
            <a:schemeClr val="accent6">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0246" y="369129"/>
            <a:ext cx="8809892" cy="854667"/>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243840" y="1428206"/>
            <a:ext cx="11721737" cy="488369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5EBD50-5219-4FDE-B48C-D85E424710B8}" type="slidenum">
              <a:rPr lang="en-US" smtClean="0"/>
              <a:t>‹#›</a:t>
            </a:fld>
            <a:endParaRPr lang="en-US"/>
          </a:p>
        </p:txBody>
      </p:sp>
      <p:pic>
        <p:nvPicPr>
          <p:cNvPr id="8" name="Picture 7"/>
          <p:cNvPicPr/>
          <p:nvPr userDrawn="1"/>
        </p:nvPicPr>
        <p:blipFill rotWithShape="1">
          <a:blip r:embed="rId13" cstate="print">
            <a:extLst>
              <a:ext uri="{28A0092B-C50C-407E-A947-70E740481C1C}">
                <a14:useLocalDpi xmlns:a14="http://schemas.microsoft.com/office/drawing/2010/main" val="0"/>
              </a:ext>
            </a:extLst>
          </a:blip>
          <a:srcRect t="11956" r="43000"/>
          <a:stretch/>
        </p:blipFill>
        <p:spPr bwMode="auto">
          <a:xfrm>
            <a:off x="9805851" y="25803"/>
            <a:ext cx="2325189" cy="775385"/>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5197" y="25804"/>
            <a:ext cx="958869" cy="1027611"/>
          </a:xfrm>
          <a:prstGeom prst="rect">
            <a:avLst/>
          </a:prstGeom>
        </p:spPr>
      </p:pic>
      <p:cxnSp>
        <p:nvCxnSpPr>
          <p:cNvPr id="7" name="Straight Connector 6">
            <a:extLst>
              <a:ext uri="{FF2B5EF4-FFF2-40B4-BE49-F238E27FC236}">
                <a16:creationId xmlns:a16="http://schemas.microsoft.com/office/drawing/2014/main" id="{E1D8A8DC-E8EC-8901-1A75-D59768D85A33}"/>
              </a:ext>
            </a:extLst>
          </p:cNvPr>
          <p:cNvCxnSpPr/>
          <p:nvPr userDrawn="1"/>
        </p:nvCxnSpPr>
        <p:spPr>
          <a:xfrm>
            <a:off x="386862" y="1396740"/>
            <a:ext cx="10849707" cy="0"/>
          </a:xfrm>
          <a:prstGeom prst="line">
            <a:avLst/>
          </a:prstGeom>
          <a:ln w="38100"/>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2760595667"/>
      </p:ext>
    </p:extLst>
  </p:cSld>
  <p:clrMap bg1="lt1" tx1="dk1" bg2="lt2" tx2="dk2" accent1="accent1" accent2="accent2" accent3="accent3" accent4="accent4" accent5="accent5" accent6="accent6" hlink="hlink" folHlink="folHlink"/>
  <p:sldLayoutIdLst>
    <p:sldLayoutId id="2147483650"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hdr="0" ftr="0" dt="0"/>
  <p:txStyles>
    <p:titleStyle>
      <a:lvl1pPr algn="ctr" defTabSz="914400" rtl="0" eaLnBrk="1" latinLnBrk="0" hangingPunct="1">
        <a:lnSpc>
          <a:spcPct val="90000"/>
        </a:lnSpc>
        <a:spcBef>
          <a:spcPct val="0"/>
        </a:spcBef>
        <a:buNone/>
        <a:defRPr sz="4400" b="1" kern="1200">
          <a:solidFill>
            <a:schemeClr val="tx1"/>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Times New Roman" panose="02020603050405020304" pitchFamily="18" charset="0"/>
          <a:ea typeface="Cambria" panose="02040503050406030204" pitchFamily="18" charset="0"/>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Times New Roman" panose="020206030504050203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Times New Roman" panose="020206030504050203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Times New Roman" panose="020206030504050203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Times New Roman" panose="020206030504050203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pattFill prst="lgConfetti">
          <a:fgClr>
            <a:schemeClr val="accent6">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1BE73E-D686-46E1-8FCC-35BE98CB77F1}" type="datetime1">
              <a:rPr lang="en-US" smtClean="0"/>
              <a:t>2/13/2023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The New Lower Secondary Curriculum</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3D1F2B-B061-40D5-866A-ED92C204018B}" type="slidenum">
              <a:rPr lang="en-US" smtClean="0"/>
              <a:t>‹#›</a:t>
            </a:fld>
            <a:endParaRPr lang="en-US"/>
          </a:p>
        </p:txBody>
      </p:sp>
    </p:spTree>
    <p:extLst>
      <p:ext uri="{BB962C8B-B14F-4D97-AF65-F5344CB8AC3E}">
        <p14:creationId xmlns:p14="http://schemas.microsoft.com/office/powerpoint/2010/main" val="30888590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F391913-52A1-8BF3-BCD3-BEB132438672}"/>
              </a:ext>
            </a:extLst>
          </p:cNvPr>
          <p:cNvPicPr>
            <a:picLocks noChangeAspect="1"/>
          </p:cNvPicPr>
          <p:nvPr/>
        </p:nvPicPr>
        <p:blipFill>
          <a:blip r:embed="rId2"/>
          <a:stretch>
            <a:fillRect/>
          </a:stretch>
        </p:blipFill>
        <p:spPr>
          <a:xfrm>
            <a:off x="266700" y="2676524"/>
            <a:ext cx="11797590" cy="4378325"/>
          </a:xfrm>
          <a:prstGeom prst="rect">
            <a:avLst/>
          </a:prstGeom>
          <a:effectLst>
            <a:glow rad="127000">
              <a:schemeClr val="accent1">
                <a:alpha val="0"/>
              </a:schemeClr>
            </a:glow>
            <a:softEdge rad="88900"/>
          </a:effectLst>
        </p:spPr>
      </p:pic>
      <p:sp>
        <p:nvSpPr>
          <p:cNvPr id="2" name="Title 1">
            <a:extLst>
              <a:ext uri="{FF2B5EF4-FFF2-40B4-BE49-F238E27FC236}">
                <a16:creationId xmlns:a16="http://schemas.microsoft.com/office/drawing/2014/main" id="{905773C7-7C7D-144C-2660-0C7EF2DB4623}"/>
              </a:ext>
            </a:extLst>
          </p:cNvPr>
          <p:cNvSpPr>
            <a:spLocks noGrp="1"/>
          </p:cNvSpPr>
          <p:nvPr>
            <p:ph type="ctrTitle"/>
          </p:nvPr>
        </p:nvSpPr>
        <p:spPr>
          <a:xfrm>
            <a:off x="542924" y="-123824"/>
            <a:ext cx="9744075" cy="1562100"/>
          </a:xfrm>
        </p:spPr>
        <p:txBody>
          <a:bodyPr>
            <a:normAutofit/>
          </a:bodyPr>
          <a:lstStyle/>
          <a:p>
            <a:r>
              <a:rPr lang="en-US" sz="4300" dirty="0"/>
              <a:t>PROPOSED REVIEW OF THE ADVANCED LEVEL CURRICULUM</a:t>
            </a:r>
          </a:p>
        </p:txBody>
      </p:sp>
      <p:sp>
        <p:nvSpPr>
          <p:cNvPr id="3" name="Subtitle 2">
            <a:extLst>
              <a:ext uri="{FF2B5EF4-FFF2-40B4-BE49-F238E27FC236}">
                <a16:creationId xmlns:a16="http://schemas.microsoft.com/office/drawing/2014/main" id="{6804FF31-9484-337D-6BCE-16D6680B6F84}"/>
              </a:ext>
            </a:extLst>
          </p:cNvPr>
          <p:cNvSpPr>
            <a:spLocks noGrp="1"/>
          </p:cNvSpPr>
          <p:nvPr>
            <p:ph type="subTitle" idx="1"/>
          </p:nvPr>
        </p:nvSpPr>
        <p:spPr>
          <a:xfrm>
            <a:off x="2181225" y="1773237"/>
            <a:ext cx="9744074" cy="2598737"/>
          </a:xfrm>
        </p:spPr>
        <p:txBody>
          <a:bodyPr>
            <a:normAutofit/>
          </a:bodyPr>
          <a:lstStyle/>
          <a:p>
            <a:endParaRPr lang="en-US" dirty="0"/>
          </a:p>
          <a:p>
            <a:r>
              <a:rPr lang="en-US" b="1" dirty="0"/>
              <a:t>PRESENTED TO THE UNIVERSITY VICE CHANCELLORS </a:t>
            </a:r>
          </a:p>
          <a:p>
            <a:r>
              <a:rPr lang="en-US" b="1" dirty="0"/>
              <a:t>AND OTHER STAKE HOLDERS</a:t>
            </a:r>
            <a:endParaRPr lang="en-US" dirty="0"/>
          </a:p>
          <a:p>
            <a:r>
              <a:rPr lang="en-US" b="1" dirty="0"/>
              <a:t>BY </a:t>
            </a:r>
          </a:p>
          <a:p>
            <a:r>
              <a:rPr lang="en-US" b="1" dirty="0"/>
              <a:t>THE MANAGER SECONDARY ON </a:t>
            </a:r>
            <a:r>
              <a:rPr lang="en-US" b="1" dirty="0" err="1"/>
              <a:t>11</a:t>
            </a:r>
            <a:r>
              <a:rPr lang="en-US" b="1" baseline="30000" dirty="0" err="1"/>
              <a:t>TH</a:t>
            </a:r>
            <a:r>
              <a:rPr lang="en-US" b="1" dirty="0"/>
              <a:t> JANUARY, 2023</a:t>
            </a:r>
          </a:p>
          <a:p>
            <a:endParaRPr lang="en-US" dirty="0"/>
          </a:p>
          <a:p>
            <a:endParaRPr lang="en-US" dirty="0"/>
          </a:p>
        </p:txBody>
      </p:sp>
      <p:sp>
        <p:nvSpPr>
          <p:cNvPr id="4" name="Slide Number Placeholder 3">
            <a:extLst>
              <a:ext uri="{FF2B5EF4-FFF2-40B4-BE49-F238E27FC236}">
                <a16:creationId xmlns:a16="http://schemas.microsoft.com/office/drawing/2014/main" id="{76F17F3E-881E-70EE-527C-2F3F35181C42}"/>
              </a:ext>
            </a:extLst>
          </p:cNvPr>
          <p:cNvSpPr>
            <a:spLocks noGrp="1"/>
          </p:cNvSpPr>
          <p:nvPr>
            <p:ph type="sldNum" sz="quarter" idx="12"/>
          </p:nvPr>
        </p:nvSpPr>
        <p:spPr/>
        <p:txBody>
          <a:bodyPr/>
          <a:lstStyle/>
          <a:p>
            <a:fld id="{515EBD50-5219-4FDE-B48C-D85E424710B8}" type="slidenum">
              <a:rPr lang="en-US" smtClean="0"/>
              <a:t>1</a:t>
            </a:fld>
            <a:endParaRPr lang="en-US"/>
          </a:p>
        </p:txBody>
      </p:sp>
    </p:spTree>
    <p:extLst>
      <p:ext uri="{BB962C8B-B14F-4D97-AF65-F5344CB8AC3E}">
        <p14:creationId xmlns:p14="http://schemas.microsoft.com/office/powerpoint/2010/main" val="10224077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F4E53-CA1C-E4B2-77FD-9944D842C4B6}"/>
              </a:ext>
            </a:extLst>
          </p:cNvPr>
          <p:cNvSpPr>
            <a:spLocks noGrp="1"/>
          </p:cNvSpPr>
          <p:nvPr>
            <p:ph type="title"/>
          </p:nvPr>
        </p:nvSpPr>
        <p:spPr>
          <a:xfrm>
            <a:off x="677334" y="609600"/>
            <a:ext cx="8596668" cy="528320"/>
          </a:xfrm>
        </p:spPr>
        <p:txBody>
          <a:bodyPr>
            <a:normAutofit fontScale="90000"/>
          </a:bodyPr>
          <a:lstStyle/>
          <a:p>
            <a:pPr algn="ctr"/>
            <a:r>
              <a:rPr lang="en-US" sz="3200" b="1" dirty="0"/>
              <a:t>STRUCTURE OF </a:t>
            </a:r>
            <a:r>
              <a:rPr lang="en-US" sz="3200" b="1"/>
              <a:t>THE PRESENTATION</a:t>
            </a:r>
            <a:endParaRPr lang="en-UG" sz="3200" b="1" dirty="0"/>
          </a:p>
        </p:txBody>
      </p:sp>
      <p:sp>
        <p:nvSpPr>
          <p:cNvPr id="3" name="Content Placeholder 2">
            <a:extLst>
              <a:ext uri="{FF2B5EF4-FFF2-40B4-BE49-F238E27FC236}">
                <a16:creationId xmlns:a16="http://schemas.microsoft.com/office/drawing/2014/main" id="{F8526AB5-32CA-A27A-035B-63B9802F6108}"/>
              </a:ext>
            </a:extLst>
          </p:cNvPr>
          <p:cNvSpPr>
            <a:spLocks noGrp="1"/>
          </p:cNvSpPr>
          <p:nvPr>
            <p:ph idx="1"/>
          </p:nvPr>
        </p:nvSpPr>
        <p:spPr>
          <a:xfrm>
            <a:off x="597877" y="1459523"/>
            <a:ext cx="10321657" cy="5029200"/>
          </a:xfrm>
        </p:spPr>
        <p:txBody>
          <a:bodyPr>
            <a:normAutofit fontScale="25000" lnSpcReduction="20000"/>
          </a:bodyPr>
          <a:lstStyle/>
          <a:p>
            <a:pPr marL="1371600" indent="-1371600">
              <a:buFont typeface="+mj-lt"/>
              <a:buAutoNum type="arabicPeriod"/>
            </a:pPr>
            <a:r>
              <a:rPr lang="en-GB" sz="8000" dirty="0">
                <a:latin typeface="+mn-lt"/>
              </a:rPr>
              <a:t>INTRODUCTION</a:t>
            </a:r>
          </a:p>
          <a:p>
            <a:pPr marL="1371600" indent="-1371600">
              <a:buFont typeface="+mj-lt"/>
              <a:buAutoNum type="arabicPeriod"/>
            </a:pPr>
            <a:r>
              <a:rPr lang="en-US" sz="8000" dirty="0">
                <a:latin typeface="+mn-lt"/>
                <a:ea typeface="Tahoma" panose="020B0604030504040204" pitchFamily="34" charset="0"/>
                <a:cs typeface="Tahoma" panose="020B0604030504040204" pitchFamily="34" charset="0"/>
              </a:rPr>
              <a:t>NEEDS ASSESSMENT STUDY FOR A’ LEVEL </a:t>
            </a:r>
          </a:p>
          <a:p>
            <a:pPr marL="1371600" indent="-1371600">
              <a:buFont typeface="+mj-lt"/>
              <a:buAutoNum type="arabicPeriod"/>
            </a:pPr>
            <a:r>
              <a:rPr lang="en-GB" sz="8000" dirty="0">
                <a:latin typeface="+mn-lt"/>
              </a:rPr>
              <a:t>PURPOSE OF THE REVIEW</a:t>
            </a:r>
            <a:endParaRPr lang="en-US" sz="8000" dirty="0">
              <a:latin typeface="+mn-lt"/>
            </a:endParaRPr>
          </a:p>
          <a:p>
            <a:pPr marL="1371600" indent="-1371600">
              <a:buFont typeface="+mj-lt"/>
              <a:buAutoNum type="arabicPeriod"/>
            </a:pPr>
            <a:r>
              <a:rPr lang="en-GB" sz="8000" dirty="0">
                <a:latin typeface="+mn-lt"/>
              </a:rPr>
              <a:t>UNDERLYING PHILOSOPHY OF A’ LEVEL EDUCATION</a:t>
            </a:r>
          </a:p>
          <a:p>
            <a:pPr marL="1371600" indent="-1371600">
              <a:buFont typeface="+mj-lt"/>
              <a:buAutoNum type="arabicPeriod"/>
            </a:pPr>
            <a:r>
              <a:rPr lang="en-GB" sz="8000" dirty="0">
                <a:latin typeface="+mn-lt"/>
              </a:rPr>
              <a:t>PROPOSED A’ LEVEL LEARNER PROFILE</a:t>
            </a:r>
          </a:p>
          <a:p>
            <a:pPr marL="1371600" indent="-1371600">
              <a:buFont typeface="+mj-lt"/>
              <a:buAutoNum type="arabicPeriod"/>
            </a:pPr>
            <a:r>
              <a:rPr lang="en-GB" sz="8000" dirty="0">
                <a:latin typeface="+mn-lt"/>
              </a:rPr>
              <a:t>THE SUGGESTED CHANGES IN THE ‘A LEVEL CURRICULUM</a:t>
            </a:r>
          </a:p>
          <a:p>
            <a:pPr marL="1371600" indent="-1371600">
              <a:buFont typeface="+mj-lt"/>
              <a:buAutoNum type="arabicPeriod"/>
            </a:pPr>
            <a:r>
              <a:rPr lang="en-GB" sz="8000" dirty="0">
                <a:latin typeface="+mn-lt"/>
              </a:rPr>
              <a:t>PROPOSED SUBJECTS AT A- LEVEL</a:t>
            </a:r>
          </a:p>
          <a:p>
            <a:pPr marL="1371600" indent="-1371600">
              <a:buFont typeface="+mj-lt"/>
              <a:buAutoNum type="arabicPeriod"/>
            </a:pPr>
            <a:r>
              <a:rPr lang="en-GB" sz="8000" dirty="0">
                <a:latin typeface="+mn-lt"/>
              </a:rPr>
              <a:t>PROPOSED SCENARIOS OF SUBJECTS TO BE OFFERED BY A LEARNER AT ‘A LEVEL</a:t>
            </a:r>
          </a:p>
          <a:p>
            <a:pPr marL="1371600" indent="-1371600">
              <a:buFont typeface="+mj-lt"/>
              <a:buAutoNum type="arabicPeriod"/>
            </a:pPr>
            <a:r>
              <a:rPr lang="en-GB" sz="8000" dirty="0">
                <a:latin typeface="+mn-lt"/>
              </a:rPr>
              <a:t>IMPLICATIONS OF THE REVIEW OF THE ‘A LEVEL’ </a:t>
            </a:r>
            <a:r>
              <a:rPr lang="en-GB" sz="8000" dirty="0" smtClean="0">
                <a:latin typeface="+mn-lt"/>
              </a:rPr>
              <a:t>CURRICULUM</a:t>
            </a:r>
            <a:endParaRPr lang="en-GB" sz="8000" dirty="0">
              <a:latin typeface="+mn-lt"/>
            </a:endParaRPr>
          </a:p>
          <a:p>
            <a:pPr marL="1371600" indent="-1371600">
              <a:buFont typeface="+mj-lt"/>
              <a:buAutoNum type="arabicPeriod"/>
            </a:pPr>
            <a:r>
              <a:rPr lang="en-GB" sz="8000" dirty="0">
                <a:latin typeface="+mn-lt"/>
              </a:rPr>
              <a:t>PRAYER</a:t>
            </a:r>
            <a:endParaRPr lang="en-US" sz="8000" dirty="0">
              <a:latin typeface="+mn-lt"/>
            </a:endParaRPr>
          </a:p>
          <a:p>
            <a:pPr lvl="0"/>
            <a:endParaRPr lang="en-GB" b="1" dirty="0"/>
          </a:p>
          <a:p>
            <a:pPr lvl="0"/>
            <a:endParaRPr lang="en-US" dirty="0"/>
          </a:p>
          <a:p>
            <a:endParaRPr lang="en-US" dirty="0"/>
          </a:p>
          <a:p>
            <a:pPr lvl="0"/>
            <a:endParaRPr lang="en-US" dirty="0"/>
          </a:p>
          <a:p>
            <a:pPr lvl="0"/>
            <a:endParaRPr lang="en-US" dirty="0"/>
          </a:p>
          <a:p>
            <a:pPr marL="0" indent="0">
              <a:buNone/>
            </a:pPr>
            <a:r>
              <a:rPr lang="en-US" sz="2500" dirty="0">
                <a:latin typeface="Tahoma" panose="020B0604030504040204" pitchFamily="34" charset="0"/>
                <a:ea typeface="Tahoma" panose="020B0604030504040204" pitchFamily="34" charset="0"/>
                <a:cs typeface="Tahoma" panose="020B0604030504040204" pitchFamily="34" charset="0"/>
              </a:rPr>
              <a:t>2. </a:t>
            </a:r>
            <a:endParaRPr lang="en-US" sz="2900" b="1" dirty="0">
              <a:solidFill>
                <a:srgbClr val="0070C0"/>
              </a:solidFill>
              <a:latin typeface="+mj-lt"/>
              <a:ea typeface="+mj-ea"/>
              <a:cs typeface="+mj-cs"/>
            </a:endParaRPr>
          </a:p>
          <a:p>
            <a:pPr marL="514350" indent="-514350">
              <a:buAutoNum type="arabicPeriod"/>
            </a:pPr>
            <a:endParaRPr lang="en-UG" sz="2900" b="1" dirty="0">
              <a:solidFill>
                <a:srgbClr val="0070C0"/>
              </a:solidFill>
              <a:latin typeface="+mj-lt"/>
              <a:ea typeface="+mj-ea"/>
              <a:cs typeface="+mj-cs"/>
            </a:endParaRPr>
          </a:p>
        </p:txBody>
      </p:sp>
    </p:spTree>
    <p:extLst>
      <p:ext uri="{BB962C8B-B14F-4D97-AF65-F5344CB8AC3E}">
        <p14:creationId xmlns:p14="http://schemas.microsoft.com/office/powerpoint/2010/main" val="27704224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53534" y="419100"/>
            <a:ext cx="8596668" cy="539496"/>
          </a:xfrm>
        </p:spPr>
        <p:txBody>
          <a:bodyPr>
            <a:normAutofit fontScale="90000"/>
          </a:bodyPr>
          <a:lstStyle/>
          <a:p>
            <a:pPr algn="ctr"/>
            <a:r>
              <a:rPr lang="en-GB" b="1" dirty="0"/>
              <a:t>1. </a:t>
            </a:r>
            <a:r>
              <a:rPr lang="en-GB" dirty="0"/>
              <a:t>INTRODUCTION</a:t>
            </a:r>
            <a:endParaRPr lang="en-US" b="1" dirty="0"/>
          </a:p>
        </p:txBody>
      </p:sp>
      <p:sp>
        <p:nvSpPr>
          <p:cNvPr id="5" name="Content Placeholder 4"/>
          <p:cNvSpPr>
            <a:spLocks noGrp="1"/>
          </p:cNvSpPr>
          <p:nvPr>
            <p:ph idx="1"/>
          </p:nvPr>
        </p:nvSpPr>
        <p:spPr>
          <a:xfrm>
            <a:off x="677333" y="1526959"/>
            <a:ext cx="10579552" cy="5056720"/>
          </a:xfrm>
        </p:spPr>
        <p:txBody>
          <a:bodyPr>
            <a:normAutofit/>
          </a:bodyPr>
          <a:lstStyle/>
          <a:p>
            <a:pPr algn="just">
              <a:lnSpc>
                <a:spcPct val="100000"/>
              </a:lnSpc>
              <a:spcBef>
                <a:spcPts val="0"/>
              </a:spcBef>
              <a:buFont typeface="Wingdings" panose="05000000000000000000" pitchFamily="2" charset="2"/>
              <a:buChar char="§"/>
            </a:pPr>
            <a:r>
              <a:rPr lang="en-US" sz="2600" dirty="0">
                <a:solidFill>
                  <a:schemeClr val="tx1"/>
                </a:solidFill>
              </a:rPr>
              <a:t> </a:t>
            </a:r>
            <a:r>
              <a:rPr lang="en-GB" dirty="0"/>
              <a:t>Global and national education systems around the world, are seeking innovative curriculum </a:t>
            </a:r>
            <a:r>
              <a:rPr lang="en-GB" dirty="0" smtClean="0"/>
              <a:t>reforms.</a:t>
            </a:r>
            <a:endParaRPr lang="en-GB" dirty="0"/>
          </a:p>
          <a:p>
            <a:pPr algn="just">
              <a:lnSpc>
                <a:spcPct val="100000"/>
              </a:lnSpc>
              <a:spcBef>
                <a:spcPts val="0"/>
              </a:spcBef>
              <a:buFont typeface="Wingdings" panose="05000000000000000000" pitchFamily="2" charset="2"/>
              <a:buChar char="§"/>
            </a:pPr>
            <a:r>
              <a:rPr lang="en-GB" dirty="0"/>
              <a:t>Vision 2040 with human capital development as one of its key programmes.(</a:t>
            </a:r>
            <a:r>
              <a:rPr lang="en-GB" dirty="0" err="1"/>
              <a:t>NDP</a:t>
            </a:r>
            <a:r>
              <a:rPr lang="en-GB" dirty="0"/>
              <a:t> III, Sustainable Development Goal number 4, African Union Agenda 2063, </a:t>
            </a:r>
            <a:r>
              <a:rPr lang="en-GB" dirty="0" err="1"/>
              <a:t>ETC</a:t>
            </a:r>
            <a:r>
              <a:rPr lang="en-GB" dirty="0"/>
              <a:t>)</a:t>
            </a:r>
          </a:p>
          <a:p>
            <a:pPr algn="just">
              <a:lnSpc>
                <a:spcPct val="100000"/>
              </a:lnSpc>
              <a:spcBef>
                <a:spcPts val="0"/>
              </a:spcBef>
              <a:buFont typeface="Wingdings" panose="05000000000000000000" pitchFamily="2" charset="2"/>
              <a:buChar char="§"/>
            </a:pPr>
            <a:r>
              <a:rPr lang="en-GB" dirty="0"/>
              <a:t>curriculum must be seen as a tool for a country’s economic and social </a:t>
            </a:r>
            <a:r>
              <a:rPr lang="en-GB" dirty="0" smtClean="0"/>
              <a:t>development.</a:t>
            </a:r>
            <a:endParaRPr lang="en-GB" dirty="0"/>
          </a:p>
          <a:p>
            <a:pPr algn="just">
              <a:lnSpc>
                <a:spcPct val="100000"/>
              </a:lnSpc>
              <a:spcBef>
                <a:spcPts val="0"/>
              </a:spcBef>
              <a:buFont typeface="Wingdings" panose="05000000000000000000" pitchFamily="2" charset="2"/>
              <a:buChar char="§"/>
            </a:pPr>
            <a:r>
              <a:rPr lang="en-GB" dirty="0"/>
              <a:t>The main purpose of secondary education in Uganda, is to educate individuals within society, to prepare and qualify them for work in the economy, to integrate into society and teach them the values and morals of society.</a:t>
            </a:r>
          </a:p>
          <a:p>
            <a:pPr algn="just">
              <a:lnSpc>
                <a:spcPct val="100000"/>
              </a:lnSpc>
              <a:spcBef>
                <a:spcPts val="0"/>
              </a:spcBef>
              <a:buFont typeface="Wingdings" panose="05000000000000000000" pitchFamily="2" charset="2"/>
              <a:buChar char="§"/>
            </a:pPr>
            <a:endParaRPr lang="en-GB" sz="2600" dirty="0">
              <a:solidFill>
                <a:schemeClr val="tx1"/>
              </a:solidFill>
            </a:endParaRPr>
          </a:p>
          <a:p>
            <a:pPr>
              <a:buFont typeface="Wingdings" panose="05000000000000000000" pitchFamily="2" charset="2"/>
              <a:buChar char="§"/>
            </a:pPr>
            <a:endParaRPr lang="en-US" dirty="0"/>
          </a:p>
        </p:txBody>
      </p:sp>
    </p:spTree>
    <p:extLst>
      <p:ext uri="{BB962C8B-B14F-4D97-AF65-F5344CB8AC3E}">
        <p14:creationId xmlns:p14="http://schemas.microsoft.com/office/powerpoint/2010/main" val="8016225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32080"/>
            <a:ext cx="9082128" cy="1394878"/>
          </a:xfrm>
        </p:spPr>
        <p:txBody>
          <a:bodyPr>
            <a:normAutofit fontScale="90000"/>
          </a:bodyPr>
          <a:lstStyle/>
          <a:p>
            <a:r>
              <a:rPr lang="en-US" b="1" dirty="0"/>
              <a:t/>
            </a:r>
            <a:br>
              <a:rPr lang="en-US" b="1" dirty="0"/>
            </a:br>
            <a:r>
              <a:rPr lang="en-US" b="1" dirty="0"/>
              <a:t>2. </a:t>
            </a:r>
            <a:r>
              <a:rPr lang="en-US" dirty="0"/>
              <a:t>NEEDS ASSESSMENT STUDY FOR A’ LEVEL </a:t>
            </a:r>
            <a:br>
              <a:rPr lang="en-US" dirty="0"/>
            </a:br>
            <a:endParaRPr lang="en-US" b="1" dirty="0"/>
          </a:p>
        </p:txBody>
      </p:sp>
      <p:sp>
        <p:nvSpPr>
          <p:cNvPr id="3" name="Content Placeholder 2"/>
          <p:cNvSpPr>
            <a:spLocks noGrp="1"/>
          </p:cNvSpPr>
          <p:nvPr>
            <p:ph idx="1"/>
          </p:nvPr>
        </p:nvSpPr>
        <p:spPr>
          <a:xfrm>
            <a:off x="375919" y="1526958"/>
            <a:ext cx="11528866" cy="5249761"/>
          </a:xfrm>
        </p:spPr>
        <p:txBody>
          <a:bodyPr>
            <a:noAutofit/>
          </a:bodyPr>
          <a:lstStyle/>
          <a:p>
            <a:r>
              <a:rPr lang="en-GB" dirty="0"/>
              <a:t>In 2021/22 </a:t>
            </a:r>
            <a:r>
              <a:rPr lang="en-GB" dirty="0" err="1"/>
              <a:t>NCDC</a:t>
            </a:r>
            <a:r>
              <a:rPr lang="en-GB" dirty="0"/>
              <a:t> conducted a needs assessment study to identify the gaps in the ‘A Level’ </a:t>
            </a:r>
            <a:r>
              <a:rPr lang="en-GB" dirty="0" err="1" smtClean="0"/>
              <a:t>curriculum.The</a:t>
            </a:r>
            <a:r>
              <a:rPr lang="en-GB" dirty="0" smtClean="0"/>
              <a:t> </a:t>
            </a:r>
            <a:r>
              <a:rPr lang="en-GB" dirty="0"/>
              <a:t>following gaps were established:</a:t>
            </a:r>
          </a:p>
          <a:p>
            <a:r>
              <a:rPr lang="en-GB" dirty="0"/>
              <a:t>The A-level curriculum does not equip graduates with functional skills to adequately address the social and economic needs of the country.</a:t>
            </a:r>
          </a:p>
          <a:p>
            <a:r>
              <a:rPr lang="en-US" dirty="0"/>
              <a:t>The ‘A Level’ graduates cannot apply the acquired knowledge and skills when they join the labour market.</a:t>
            </a:r>
          </a:p>
          <a:p>
            <a:r>
              <a:rPr lang="en-GB" dirty="0"/>
              <a:t>It is not aligned to the international curriculum trends (</a:t>
            </a:r>
            <a:r>
              <a:rPr lang="en-GB" dirty="0" err="1"/>
              <a:t>CBC</a:t>
            </a:r>
            <a:r>
              <a:rPr lang="en-GB" dirty="0"/>
              <a:t>, 21</a:t>
            </a:r>
            <a:r>
              <a:rPr lang="en-GB" baseline="30000" dirty="0"/>
              <a:t>st</a:t>
            </a:r>
            <a:r>
              <a:rPr lang="en-GB" dirty="0"/>
              <a:t>, Century Skills, Learner Centred Pedagogies, assessment of achievements)</a:t>
            </a:r>
          </a:p>
          <a:p>
            <a:r>
              <a:rPr lang="en-GB" dirty="0"/>
              <a:t>It is not aligned to the emerging issues(digital literacy, climate Change, Sustainable Development Goals, Globalisation, Global Epidemics)</a:t>
            </a:r>
          </a:p>
          <a:p>
            <a:endParaRPr lang="en-US" sz="2000" dirty="0"/>
          </a:p>
        </p:txBody>
      </p:sp>
    </p:spTree>
    <p:extLst>
      <p:ext uri="{BB962C8B-B14F-4D97-AF65-F5344CB8AC3E}">
        <p14:creationId xmlns:p14="http://schemas.microsoft.com/office/powerpoint/2010/main" val="39624840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32080"/>
            <a:ext cx="9082128" cy="1394878"/>
          </a:xfrm>
        </p:spPr>
        <p:txBody>
          <a:bodyPr>
            <a:normAutofit fontScale="90000"/>
          </a:bodyPr>
          <a:lstStyle/>
          <a:p>
            <a:r>
              <a:rPr lang="en-US" b="1" dirty="0"/>
              <a:t/>
            </a:r>
            <a:br>
              <a:rPr lang="en-US" b="1" dirty="0"/>
            </a:br>
            <a:r>
              <a:rPr lang="en-US" b="1" dirty="0"/>
              <a:t>2. </a:t>
            </a:r>
            <a:r>
              <a:rPr lang="en-US" dirty="0"/>
              <a:t>NEEDS ASSESSMENT STUDY CONT..</a:t>
            </a:r>
            <a:br>
              <a:rPr lang="en-US" dirty="0"/>
            </a:br>
            <a:endParaRPr lang="en-US" b="1" dirty="0"/>
          </a:p>
        </p:txBody>
      </p:sp>
      <p:sp>
        <p:nvSpPr>
          <p:cNvPr id="3" name="Content Placeholder 2"/>
          <p:cNvSpPr>
            <a:spLocks noGrp="1"/>
          </p:cNvSpPr>
          <p:nvPr>
            <p:ph idx="1"/>
          </p:nvPr>
        </p:nvSpPr>
        <p:spPr>
          <a:xfrm>
            <a:off x="375919" y="1526958"/>
            <a:ext cx="11528866" cy="5249761"/>
          </a:xfrm>
        </p:spPr>
        <p:txBody>
          <a:bodyPr>
            <a:noAutofit/>
          </a:bodyPr>
          <a:lstStyle/>
          <a:p>
            <a:r>
              <a:rPr lang="en-GB" dirty="0"/>
              <a:t>It is not aligned to the existing </a:t>
            </a:r>
            <a:r>
              <a:rPr lang="en-GB" dirty="0" err="1"/>
              <a:t>ECD</a:t>
            </a:r>
            <a:r>
              <a:rPr lang="en-GB" dirty="0"/>
              <a:t>, Primary, Lower secondary and </a:t>
            </a:r>
            <a:r>
              <a:rPr lang="en-GB" dirty="0" err="1"/>
              <a:t>TVET</a:t>
            </a:r>
            <a:r>
              <a:rPr lang="en-GB" dirty="0"/>
              <a:t> curricula in terms of design.</a:t>
            </a:r>
          </a:p>
          <a:p>
            <a:r>
              <a:rPr lang="en-GB" dirty="0"/>
              <a:t>The existing A-level curriculum was designed based on the Castle Education Commission of 1963.</a:t>
            </a:r>
          </a:p>
          <a:p>
            <a:r>
              <a:rPr lang="en-GB" dirty="0"/>
              <a:t>The A-Level curriculum is content heavy and some of the content is obsolete and overlap. </a:t>
            </a:r>
          </a:p>
          <a:p>
            <a:r>
              <a:rPr lang="en-GB" dirty="0"/>
              <a:t>The existing curriculum is exclusive. Its is funnel shaped.</a:t>
            </a:r>
          </a:p>
          <a:p>
            <a:r>
              <a:rPr lang="en-GB" dirty="0"/>
              <a:t>The current </a:t>
            </a:r>
            <a:r>
              <a:rPr lang="en-GB" dirty="0" err="1"/>
              <a:t>S.6</a:t>
            </a:r>
            <a:r>
              <a:rPr lang="en-GB" dirty="0"/>
              <a:t> leavers have limited employable skills, they lack skills to start and operate income generating enterprises.</a:t>
            </a:r>
          </a:p>
          <a:p>
            <a:endParaRPr lang="en-GB" dirty="0"/>
          </a:p>
          <a:p>
            <a:endParaRPr lang="en-US" sz="2000" dirty="0"/>
          </a:p>
        </p:txBody>
      </p:sp>
    </p:spTree>
    <p:extLst>
      <p:ext uri="{BB962C8B-B14F-4D97-AF65-F5344CB8AC3E}">
        <p14:creationId xmlns:p14="http://schemas.microsoft.com/office/powerpoint/2010/main" val="11564251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77333" y="149469"/>
            <a:ext cx="9073335" cy="1213339"/>
          </a:xfrm>
        </p:spPr>
        <p:txBody>
          <a:bodyPr>
            <a:normAutofit fontScale="90000"/>
          </a:bodyPr>
          <a:lstStyle/>
          <a:p>
            <a:r>
              <a:rPr lang="en-US" sz="4000" b="1" dirty="0"/>
              <a:t/>
            </a:r>
            <a:br>
              <a:rPr lang="en-US" sz="4000" b="1" dirty="0"/>
            </a:br>
            <a:r>
              <a:rPr lang="en-US" sz="4000" b="1" dirty="0"/>
              <a:t>3. </a:t>
            </a:r>
            <a:r>
              <a:rPr lang="en-GB" sz="4000" dirty="0"/>
              <a:t>PURPOSE OF THE A’ LEVEL </a:t>
            </a:r>
            <a:r>
              <a:rPr lang="en-GB" sz="4000" dirty="0" err="1"/>
              <a:t>CURR</a:t>
            </a:r>
            <a:r>
              <a:rPr lang="en-GB" sz="4000" dirty="0"/>
              <a:t>. REVIEW</a:t>
            </a:r>
            <a:r>
              <a:rPr lang="en-US" sz="4000" dirty="0"/>
              <a:t/>
            </a:r>
            <a:br>
              <a:rPr lang="en-US" sz="4000" dirty="0"/>
            </a:br>
            <a:endParaRPr lang="en-US" sz="4000" b="1" dirty="0"/>
          </a:p>
        </p:txBody>
      </p:sp>
      <p:sp>
        <p:nvSpPr>
          <p:cNvPr id="3" name="Content Placeholder 2"/>
          <p:cNvSpPr>
            <a:spLocks noGrp="1"/>
          </p:cNvSpPr>
          <p:nvPr>
            <p:ph idx="1"/>
          </p:nvPr>
        </p:nvSpPr>
        <p:spPr>
          <a:xfrm>
            <a:off x="342901" y="1518082"/>
            <a:ext cx="11020516" cy="5339918"/>
          </a:xfrm>
        </p:spPr>
        <p:txBody>
          <a:bodyPr>
            <a:normAutofit lnSpcReduction="10000"/>
          </a:bodyPr>
          <a:lstStyle/>
          <a:p>
            <a:r>
              <a:rPr lang="en-GB" dirty="0"/>
              <a:t>The purpose of the review is to eliminate the gaps and weaknesses in the A’ Level curriculum with the aim of optimising the learning experience of the learner, for the achievement of the educational goals of Uganda.</a:t>
            </a:r>
          </a:p>
          <a:p>
            <a:pPr marL="0" indent="0">
              <a:buNone/>
            </a:pPr>
            <a:r>
              <a:rPr lang="en-GB" b="1" dirty="0"/>
              <a:t>OBJECTIVES</a:t>
            </a:r>
            <a:endParaRPr lang="en-GB" dirty="0"/>
          </a:p>
          <a:p>
            <a:pPr lvl="0" fontAlgn="base"/>
            <a:r>
              <a:rPr lang="en-GB" dirty="0"/>
              <a:t>To align the A’ level curriculum with that of the </a:t>
            </a:r>
            <a:r>
              <a:rPr lang="en-GB" dirty="0" err="1"/>
              <a:t>NLSC</a:t>
            </a:r>
            <a:r>
              <a:rPr lang="en-GB" dirty="0"/>
              <a:t>. </a:t>
            </a:r>
          </a:p>
          <a:p>
            <a:pPr lvl="0" fontAlgn="base"/>
            <a:r>
              <a:rPr lang="en-GB" dirty="0"/>
              <a:t>To integrate the desired skills, knowledge, values and attitudes expected of an ‘A level graduate.</a:t>
            </a:r>
            <a:endParaRPr lang="en-US" dirty="0"/>
          </a:p>
          <a:p>
            <a:pPr lvl="0"/>
            <a:r>
              <a:rPr lang="en-GB" dirty="0"/>
              <a:t>To remove repetitions and obsolete knowledge in the curriculum and take on new knowledge.</a:t>
            </a:r>
            <a:endParaRPr lang="en-US" dirty="0"/>
          </a:p>
          <a:p>
            <a:pPr lvl="0"/>
            <a:r>
              <a:rPr lang="en-GB" dirty="0"/>
              <a:t>To review the teaching methodologies.</a:t>
            </a:r>
            <a:endParaRPr lang="en-US" dirty="0"/>
          </a:p>
          <a:p>
            <a:pPr lvl="0"/>
            <a:r>
              <a:rPr lang="en-GB" dirty="0"/>
              <a:t>To introduce school-based assessment to promote learning.</a:t>
            </a:r>
          </a:p>
          <a:p>
            <a:pPr lvl="0"/>
            <a:r>
              <a:rPr lang="en-GB" dirty="0"/>
              <a:t>To vocationalised secondary education.</a:t>
            </a:r>
            <a:endParaRPr lang="en-US" dirty="0"/>
          </a:p>
          <a:p>
            <a:pPr marL="0" indent="0">
              <a:buNone/>
            </a:pPr>
            <a:endParaRPr lang="en-US" dirty="0"/>
          </a:p>
          <a:p>
            <a:endParaRPr lang="en-GB" dirty="0"/>
          </a:p>
        </p:txBody>
      </p:sp>
    </p:spTree>
    <p:extLst>
      <p:ext uri="{BB962C8B-B14F-4D97-AF65-F5344CB8AC3E}">
        <p14:creationId xmlns:p14="http://schemas.microsoft.com/office/powerpoint/2010/main" val="770113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1319" y="369597"/>
            <a:ext cx="8596668" cy="894080"/>
          </a:xfrm>
        </p:spPr>
        <p:txBody>
          <a:bodyPr>
            <a:normAutofit fontScale="90000"/>
          </a:bodyPr>
          <a:lstStyle/>
          <a:p>
            <a:r>
              <a:rPr lang="en-US" sz="3200" b="1" dirty="0"/>
              <a:t/>
            </a:r>
            <a:br>
              <a:rPr lang="en-US" sz="3200" b="1" dirty="0"/>
            </a:br>
            <a:r>
              <a:rPr lang="en-US" sz="3200" b="1" dirty="0"/>
              <a:t>4. </a:t>
            </a:r>
            <a:r>
              <a:rPr lang="en-GB" sz="3200" dirty="0"/>
              <a:t>UNDERLYING PHILOSOPHY OF A’ LEVEL EDUCATION</a:t>
            </a:r>
            <a:br>
              <a:rPr lang="en-GB" sz="3200" dirty="0"/>
            </a:br>
            <a:endParaRPr lang="en-US" sz="3200" b="1" dirty="0"/>
          </a:p>
        </p:txBody>
      </p:sp>
      <p:sp>
        <p:nvSpPr>
          <p:cNvPr id="3" name="Content Placeholder 2"/>
          <p:cNvSpPr>
            <a:spLocks noGrp="1"/>
          </p:cNvSpPr>
          <p:nvPr>
            <p:ph idx="1"/>
          </p:nvPr>
        </p:nvSpPr>
        <p:spPr>
          <a:xfrm>
            <a:off x="677333" y="1686757"/>
            <a:ext cx="10801493" cy="4354606"/>
          </a:xfrm>
        </p:spPr>
        <p:txBody>
          <a:bodyPr>
            <a:normAutofit/>
          </a:bodyPr>
          <a:lstStyle/>
          <a:p>
            <a:pPr lvl="0"/>
            <a:endParaRPr lang="en-GB" dirty="0"/>
          </a:p>
          <a:p>
            <a:pPr lvl="0"/>
            <a:endParaRPr lang="en-GB" dirty="0"/>
          </a:p>
          <a:p>
            <a:pPr lvl="0"/>
            <a:r>
              <a:rPr lang="en-GB" dirty="0"/>
              <a:t>To produce a self-reliant, patriotic and morally upright citizen with leadership skills for national development </a:t>
            </a:r>
            <a:endParaRPr lang="en-US" dirty="0"/>
          </a:p>
          <a:p>
            <a:pPr marL="0" indent="0">
              <a:buNone/>
            </a:pPr>
            <a:endParaRPr lang="en-US" dirty="0"/>
          </a:p>
        </p:txBody>
      </p:sp>
    </p:spTree>
    <p:extLst>
      <p:ext uri="{BB962C8B-B14F-4D97-AF65-F5344CB8AC3E}">
        <p14:creationId xmlns:p14="http://schemas.microsoft.com/office/powerpoint/2010/main" val="17898061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82296"/>
            <a:ext cx="8596668" cy="704088"/>
          </a:xfrm>
        </p:spPr>
        <p:txBody>
          <a:bodyPr>
            <a:normAutofit/>
          </a:bodyPr>
          <a:lstStyle/>
          <a:p>
            <a:r>
              <a:rPr lang="en-US" sz="2900" b="1" cap="none" dirty="0"/>
              <a:t>     </a:t>
            </a:r>
            <a:endParaRPr lang="en-GB" sz="2900" b="1" dirty="0"/>
          </a:p>
        </p:txBody>
      </p:sp>
      <p:sp>
        <p:nvSpPr>
          <p:cNvPr id="3" name="Content Placeholder 2"/>
          <p:cNvSpPr>
            <a:spLocks noGrp="1"/>
          </p:cNvSpPr>
          <p:nvPr>
            <p:ph idx="1"/>
          </p:nvPr>
        </p:nvSpPr>
        <p:spPr>
          <a:xfrm>
            <a:off x="335280" y="1473693"/>
            <a:ext cx="11542192" cy="5305176"/>
          </a:xfrm>
        </p:spPr>
        <p:txBody>
          <a:bodyPr>
            <a:normAutofit/>
          </a:bodyPr>
          <a:lstStyle/>
          <a:p>
            <a:pPr lvl="0" algn="just"/>
            <a:r>
              <a:rPr lang="en-US" sz="3200" dirty="0"/>
              <a:t>patriotic, disciplined and rooted in Ugandan diverse culture</a:t>
            </a:r>
          </a:p>
          <a:p>
            <a:pPr lvl="0" algn="just"/>
            <a:r>
              <a:rPr lang="en-US" sz="3200" dirty="0"/>
              <a:t>conscious of the need to preserve and protect the environment for the sustainable and productive use of present and future generations</a:t>
            </a:r>
          </a:p>
          <a:p>
            <a:pPr lvl="0" algn="just"/>
            <a:r>
              <a:rPr lang="en-US" sz="3200" dirty="0"/>
              <a:t>a critical thinker who can critically analyse situations and creatively develop new ideas /solutions for existing challenges </a:t>
            </a:r>
          </a:p>
          <a:p>
            <a:pPr lvl="0" algn="just"/>
            <a:r>
              <a:rPr lang="en-US" sz="3200" dirty="0"/>
              <a:t>inventive and enterprising </a:t>
            </a:r>
          </a:p>
          <a:p>
            <a:pPr lvl="0" algn="just" fontAlgn="base"/>
            <a:r>
              <a:rPr lang="en-US" sz="3200" dirty="0"/>
              <a:t>an inquirer who analyses data and information to make informed judgment based on logic and facts and carries out investigations to make feasible </a:t>
            </a:r>
            <a:r>
              <a:rPr lang="en-US" sz="3200" dirty="0" smtClean="0"/>
              <a:t>recommendations</a:t>
            </a:r>
            <a:endParaRPr lang="en-US" sz="3200" dirty="0"/>
          </a:p>
        </p:txBody>
      </p:sp>
      <p:sp>
        <p:nvSpPr>
          <p:cNvPr id="4" name="Rectangle 3"/>
          <p:cNvSpPr/>
          <p:nvPr/>
        </p:nvSpPr>
        <p:spPr>
          <a:xfrm>
            <a:off x="1222131" y="434340"/>
            <a:ext cx="8361484" cy="646331"/>
          </a:xfrm>
          <a:prstGeom prst="rect">
            <a:avLst/>
          </a:prstGeom>
        </p:spPr>
        <p:txBody>
          <a:bodyPr wrap="square">
            <a:spAutoFit/>
          </a:bodyPr>
          <a:lstStyle/>
          <a:p>
            <a:r>
              <a:rPr lang="en-GB" sz="3600" b="1" dirty="0"/>
              <a:t>5. PROPOSED A’ LEVEL LEARNER PROFILE</a:t>
            </a:r>
          </a:p>
        </p:txBody>
      </p:sp>
    </p:spTree>
    <p:extLst>
      <p:ext uri="{BB962C8B-B14F-4D97-AF65-F5344CB8AC3E}">
        <p14:creationId xmlns:p14="http://schemas.microsoft.com/office/powerpoint/2010/main" val="12486003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0246" y="96715"/>
            <a:ext cx="8809892" cy="1127081"/>
          </a:xfrm>
        </p:spPr>
        <p:txBody>
          <a:bodyPr>
            <a:normAutofit fontScale="90000"/>
          </a:bodyPr>
          <a:lstStyle/>
          <a:p>
            <a:r>
              <a:rPr lang="en-GB" dirty="0"/>
              <a:t>. PROPOSED A’ LEVEL LEARNER PROFILE</a:t>
            </a:r>
            <a:endParaRPr lang="en-US" dirty="0"/>
          </a:p>
        </p:txBody>
      </p:sp>
      <p:sp>
        <p:nvSpPr>
          <p:cNvPr id="3" name="Content Placeholder 2"/>
          <p:cNvSpPr>
            <a:spLocks noGrp="1"/>
          </p:cNvSpPr>
          <p:nvPr>
            <p:ph idx="1"/>
          </p:nvPr>
        </p:nvSpPr>
        <p:spPr>
          <a:xfrm>
            <a:off x="243840" y="1428206"/>
            <a:ext cx="11721737" cy="5201194"/>
          </a:xfrm>
        </p:spPr>
        <p:txBody>
          <a:bodyPr/>
          <a:lstStyle/>
          <a:p>
            <a:pPr lvl="0" fontAlgn="base"/>
            <a:r>
              <a:rPr lang="en-US" sz="3200" dirty="0"/>
              <a:t>knowledgeable individual who applies acquired knowledge; to explain different phenomena, in new situations and uses it for self and community development</a:t>
            </a:r>
          </a:p>
          <a:p>
            <a:pPr lvl="0" fontAlgn="base"/>
            <a:r>
              <a:rPr lang="en-US" sz="3200" dirty="0"/>
              <a:t>an effective communicator who expresses him/herself creatively and confidently orally and in writing</a:t>
            </a:r>
          </a:p>
          <a:p>
            <a:pPr lvl="0" fontAlgn="base"/>
            <a:r>
              <a:rPr lang="en-US" sz="3200" dirty="0"/>
              <a:t>exhibit leadership skills and highly effective in supporting others to attain common goals and achieve sustainable results for the benefit of everyone and the country at large</a:t>
            </a:r>
            <a:r>
              <a:rPr lang="en-US" sz="3200" dirty="0" smtClean="0"/>
              <a:t>.</a:t>
            </a:r>
          </a:p>
          <a:p>
            <a:pPr fontAlgn="base"/>
            <a:r>
              <a:rPr lang="en-US" sz="3200" dirty="0"/>
              <a:t>a team player who works collaboratively with others in harmony, sets realistic goals and works towards achieving them. </a:t>
            </a:r>
          </a:p>
          <a:p>
            <a:pPr lvl="0" fontAlgn="base"/>
            <a:endParaRPr lang="en-US" sz="3200" dirty="0"/>
          </a:p>
          <a:p>
            <a:pPr lvl="0" algn="just">
              <a:buFont typeface="Wingdings" panose="05000000000000000000" pitchFamily="2" charset="2"/>
              <a:buChar char="Ø"/>
            </a:pPr>
            <a:endParaRPr lang="en-US" sz="3200" dirty="0"/>
          </a:p>
          <a:p>
            <a:endParaRPr lang="en-GB" dirty="0"/>
          </a:p>
          <a:p>
            <a:endParaRPr lang="en-US" dirty="0"/>
          </a:p>
        </p:txBody>
      </p:sp>
      <p:sp>
        <p:nvSpPr>
          <p:cNvPr id="4" name="Slide Number Placeholder 3"/>
          <p:cNvSpPr>
            <a:spLocks noGrp="1"/>
          </p:cNvSpPr>
          <p:nvPr>
            <p:ph type="sldNum" sz="quarter" idx="12"/>
          </p:nvPr>
        </p:nvSpPr>
        <p:spPr/>
        <p:txBody>
          <a:bodyPr/>
          <a:lstStyle/>
          <a:p>
            <a:fld id="{515EBD50-5219-4FDE-B48C-D85E424710B8}" type="slidenum">
              <a:rPr lang="en-US" smtClean="0"/>
              <a:t>9</a:t>
            </a:fld>
            <a:endParaRPr lang="en-US"/>
          </a:p>
        </p:txBody>
      </p:sp>
    </p:spTree>
    <p:extLst>
      <p:ext uri="{BB962C8B-B14F-4D97-AF65-F5344CB8AC3E}">
        <p14:creationId xmlns:p14="http://schemas.microsoft.com/office/powerpoint/2010/main" val="5893124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284480"/>
            <a:ext cx="8783515" cy="981612"/>
          </a:xfrm>
        </p:spPr>
        <p:txBody>
          <a:bodyPr>
            <a:noAutofit/>
          </a:bodyPr>
          <a:lstStyle/>
          <a:p>
            <a:r>
              <a:rPr lang="en-GB" sz="3200" dirty="0"/>
              <a:t>PROPOSED A’ LEVEL LEARNER PROFILE </a:t>
            </a:r>
            <a:r>
              <a:rPr lang="en-GB" sz="3200" dirty="0" err="1"/>
              <a:t>CONT</a:t>
            </a:r>
            <a:r>
              <a:rPr lang="en-GB" sz="3200" dirty="0"/>
              <a:t>…</a:t>
            </a:r>
            <a:endParaRPr lang="en-GB" sz="2400" dirty="0"/>
          </a:p>
        </p:txBody>
      </p:sp>
      <p:sp>
        <p:nvSpPr>
          <p:cNvPr id="3" name="Content Placeholder 2"/>
          <p:cNvSpPr>
            <a:spLocks noGrp="1"/>
          </p:cNvSpPr>
          <p:nvPr>
            <p:ph idx="1"/>
          </p:nvPr>
        </p:nvSpPr>
        <p:spPr>
          <a:xfrm>
            <a:off x="345440" y="1535837"/>
            <a:ext cx="11168898" cy="5169762"/>
          </a:xfrm>
        </p:spPr>
        <p:txBody>
          <a:bodyPr>
            <a:noAutofit/>
          </a:bodyPr>
          <a:lstStyle/>
          <a:p>
            <a:pPr lvl="0" fontAlgn="base"/>
            <a:r>
              <a:rPr lang="en-US" sz="3200" dirty="0"/>
              <a:t>open-minded individual who respects other peoples’ ideas and opinions  </a:t>
            </a:r>
          </a:p>
          <a:p>
            <a:pPr lvl="0" fontAlgn="base"/>
            <a:r>
              <a:rPr lang="en-US" sz="3200" dirty="0"/>
              <a:t>applies various technologies for personal and community development. </a:t>
            </a:r>
          </a:p>
          <a:p>
            <a:pPr lvl="0" fontAlgn="base"/>
            <a:r>
              <a:rPr lang="en-US" sz="3200" dirty="0"/>
              <a:t>open-minded individual who respects other peoples’ ideas and opinions  </a:t>
            </a:r>
          </a:p>
          <a:p>
            <a:pPr lvl="0" fontAlgn="base"/>
            <a:r>
              <a:rPr lang="en-US" sz="3200" dirty="0" smtClean="0"/>
              <a:t>applies various technologies for personal and community development. </a:t>
            </a:r>
          </a:p>
          <a:p>
            <a:pPr lvl="0" fontAlgn="base"/>
            <a:r>
              <a:rPr lang="en-US" sz="3200" dirty="0" smtClean="0"/>
              <a:t>able </a:t>
            </a:r>
            <a:r>
              <a:rPr lang="en-US" sz="3200" dirty="0"/>
              <a:t>to engage in independent life-long </a:t>
            </a:r>
            <a:r>
              <a:rPr lang="en-US" sz="3200" dirty="0" smtClean="0"/>
              <a:t>learning</a:t>
            </a:r>
            <a:endParaRPr lang="en-US" sz="3200" dirty="0"/>
          </a:p>
        </p:txBody>
      </p:sp>
    </p:spTree>
    <p:extLst>
      <p:ext uri="{BB962C8B-B14F-4D97-AF65-F5344CB8AC3E}">
        <p14:creationId xmlns:p14="http://schemas.microsoft.com/office/powerpoint/2010/main" val="26319060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79131"/>
            <a:ext cx="8596668" cy="1195754"/>
          </a:xfrm>
        </p:spPr>
        <p:txBody>
          <a:bodyPr>
            <a:normAutofit/>
          </a:bodyPr>
          <a:lstStyle/>
          <a:p>
            <a:r>
              <a:rPr lang="en-GB" sz="3200" dirty="0"/>
              <a:t>6. THE SUGGESTED CHANGES TO THE </a:t>
            </a:r>
            <a:br>
              <a:rPr lang="en-GB" sz="3200" dirty="0"/>
            </a:br>
            <a:r>
              <a:rPr lang="en-GB" sz="3200" dirty="0"/>
              <a:t>‘A LEVEL CURRICULUM</a:t>
            </a:r>
          </a:p>
        </p:txBody>
      </p:sp>
      <p:sp>
        <p:nvSpPr>
          <p:cNvPr id="3" name="Content Placeholder 2"/>
          <p:cNvSpPr>
            <a:spLocks noGrp="1"/>
          </p:cNvSpPr>
          <p:nvPr>
            <p:ph idx="1"/>
          </p:nvPr>
        </p:nvSpPr>
        <p:spPr>
          <a:xfrm>
            <a:off x="335280" y="1553592"/>
            <a:ext cx="9347200" cy="5080887"/>
          </a:xfrm>
        </p:spPr>
        <p:txBody>
          <a:bodyPr>
            <a:normAutofit/>
          </a:bodyPr>
          <a:lstStyle/>
          <a:p>
            <a:pPr lvl="0"/>
            <a:r>
              <a:rPr lang="en-GB" dirty="0"/>
              <a:t>The need to change the curriculum design from objective based to a </a:t>
            </a:r>
            <a:r>
              <a:rPr lang="en-GB" dirty="0" err="1"/>
              <a:t>CBC</a:t>
            </a:r>
            <a:r>
              <a:rPr lang="en-GB" dirty="0"/>
              <a:t> </a:t>
            </a:r>
          </a:p>
          <a:p>
            <a:pPr lvl="0"/>
            <a:r>
              <a:rPr lang="en-GB" dirty="0"/>
              <a:t>Adoption of learner-centred approaches to teaching.</a:t>
            </a:r>
            <a:endParaRPr lang="en-US" dirty="0"/>
          </a:p>
          <a:p>
            <a:pPr lvl="0" fontAlgn="base"/>
            <a:r>
              <a:rPr lang="en-GB" dirty="0"/>
              <a:t>Reduction and harmonisation of content across subjects to get rid of repetitions and obsolete knowledge while integrating emerging issues.</a:t>
            </a:r>
            <a:endParaRPr lang="en-US" dirty="0"/>
          </a:p>
          <a:p>
            <a:pPr lvl="0" fontAlgn="base"/>
            <a:r>
              <a:rPr lang="en-GB" dirty="0"/>
              <a:t> Integrating ICT in all subjects as a tool for learning. </a:t>
            </a:r>
            <a:endParaRPr lang="en-US" dirty="0"/>
          </a:p>
          <a:p>
            <a:pPr lvl="0" fontAlgn="base"/>
            <a:r>
              <a:rPr lang="en-GB" dirty="0"/>
              <a:t>Emphasis practical, generic Skills, values and attitudes across all subjects.</a:t>
            </a:r>
            <a:endParaRPr lang="en-US" dirty="0"/>
          </a:p>
          <a:p>
            <a:pPr lvl="0" fontAlgn="base"/>
            <a:r>
              <a:rPr lang="en-GB" dirty="0"/>
              <a:t>Introduction of School based assessment </a:t>
            </a:r>
            <a:r>
              <a:rPr lang="en-GB" dirty="0" smtClean="0"/>
              <a:t>to </a:t>
            </a:r>
            <a:r>
              <a:rPr lang="en-GB" dirty="0"/>
              <a:t>constitute </a:t>
            </a:r>
            <a:r>
              <a:rPr lang="en-GB" dirty="0" smtClean="0"/>
              <a:t>20</a:t>
            </a:r>
            <a:r>
              <a:rPr lang="en-GB" dirty="0"/>
              <a:t>% of the end of cycle grade.</a:t>
            </a:r>
            <a:endParaRPr lang="en-US" dirty="0"/>
          </a:p>
          <a:p>
            <a:endParaRPr lang="en-US" dirty="0"/>
          </a:p>
        </p:txBody>
      </p:sp>
    </p:spTree>
    <p:extLst>
      <p:ext uri="{BB962C8B-B14F-4D97-AF65-F5344CB8AC3E}">
        <p14:creationId xmlns:p14="http://schemas.microsoft.com/office/powerpoint/2010/main" val="20789486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93040"/>
            <a:ext cx="8596668" cy="944880"/>
          </a:xfrm>
        </p:spPr>
        <p:txBody>
          <a:bodyPr>
            <a:normAutofit fontScale="90000"/>
          </a:bodyPr>
          <a:lstStyle/>
          <a:p>
            <a:r>
              <a:rPr lang="en-GB" sz="3200" dirty="0"/>
              <a:t>6. THE SUGGESTED CHANGES TO THE </a:t>
            </a:r>
            <a:br>
              <a:rPr lang="en-GB" sz="3200" dirty="0"/>
            </a:br>
            <a:r>
              <a:rPr lang="en-GB" sz="3200" dirty="0"/>
              <a:t>‘A LEVEL CURRICULUM CONT..</a:t>
            </a:r>
            <a:endParaRPr lang="en-US" dirty="0"/>
          </a:p>
        </p:txBody>
      </p:sp>
      <p:sp>
        <p:nvSpPr>
          <p:cNvPr id="3" name="Content Placeholder 2"/>
          <p:cNvSpPr>
            <a:spLocks noGrp="1"/>
          </p:cNvSpPr>
          <p:nvPr>
            <p:ph idx="1"/>
          </p:nvPr>
        </p:nvSpPr>
        <p:spPr>
          <a:xfrm>
            <a:off x="325119" y="1571348"/>
            <a:ext cx="11368649" cy="5174892"/>
          </a:xfrm>
        </p:spPr>
        <p:txBody>
          <a:bodyPr>
            <a:noAutofit/>
          </a:bodyPr>
          <a:lstStyle/>
          <a:p>
            <a:pPr lvl="0" algn="just" fontAlgn="base"/>
            <a:r>
              <a:rPr lang="en-GB" sz="3200" dirty="0" smtClean="0"/>
              <a:t>Vocationalisation and introduction </a:t>
            </a:r>
            <a:r>
              <a:rPr lang="en-GB" sz="3200" dirty="0"/>
              <a:t>of a Vocational Occupation.</a:t>
            </a:r>
            <a:endParaRPr lang="en-US" sz="3200" dirty="0"/>
          </a:p>
          <a:p>
            <a:pPr lvl="0" algn="just"/>
            <a:r>
              <a:rPr lang="en-GB" sz="3200" dirty="0"/>
              <a:t>Introduction of </a:t>
            </a:r>
            <a:r>
              <a:rPr lang="en-GB" sz="3200" dirty="0" smtClean="0"/>
              <a:t>contemporary </a:t>
            </a:r>
            <a:r>
              <a:rPr lang="en-GB" sz="3200" dirty="0"/>
              <a:t>studies to replace GP.(Generic Skills, ICT skills, Research </a:t>
            </a:r>
            <a:r>
              <a:rPr lang="en-GB" sz="3200" dirty="0" smtClean="0"/>
              <a:t>skills, </a:t>
            </a:r>
            <a:r>
              <a:rPr lang="en-GB" sz="3200" dirty="0"/>
              <a:t>Financial literacy, Basic Nutrition, Climate Change, Functional </a:t>
            </a:r>
            <a:r>
              <a:rPr lang="en-GB" sz="3200" dirty="0" smtClean="0"/>
              <a:t>Statistics, peace building)</a:t>
            </a:r>
            <a:endParaRPr lang="en-GB" sz="3200" dirty="0"/>
          </a:p>
          <a:p>
            <a:pPr lvl="0" algn="just"/>
            <a:r>
              <a:rPr lang="en-GB" sz="3200" dirty="0"/>
              <a:t>Dropping the policy of considering results in one sitting.(a learner to repeat only a failed subject)</a:t>
            </a:r>
          </a:p>
          <a:p>
            <a:pPr lvl="0" algn="just"/>
            <a:r>
              <a:rPr lang="en-GB" sz="3200" dirty="0"/>
              <a:t>The tenure for A’ level to be a minimum of 2 years and maximum of </a:t>
            </a:r>
            <a:r>
              <a:rPr lang="en-GB" sz="3200" dirty="0" smtClean="0"/>
              <a:t>5 </a:t>
            </a:r>
            <a:r>
              <a:rPr lang="en-GB" sz="3200" dirty="0"/>
              <a:t>years to enhance inclusivity.</a:t>
            </a:r>
          </a:p>
          <a:p>
            <a:pPr lvl="0"/>
            <a:endParaRPr lang="en-US" sz="2400" dirty="0"/>
          </a:p>
          <a:p>
            <a:pPr algn="just"/>
            <a:endParaRPr lang="en-US" sz="2400" dirty="0"/>
          </a:p>
        </p:txBody>
      </p:sp>
    </p:spTree>
    <p:extLst>
      <p:ext uri="{BB962C8B-B14F-4D97-AF65-F5344CB8AC3E}">
        <p14:creationId xmlns:p14="http://schemas.microsoft.com/office/powerpoint/2010/main" val="651003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0246" y="219809"/>
            <a:ext cx="8809892" cy="1003988"/>
          </a:xfrm>
        </p:spPr>
        <p:txBody>
          <a:bodyPr>
            <a:normAutofit fontScale="90000"/>
          </a:bodyPr>
          <a:lstStyle/>
          <a:p>
            <a:r>
              <a:rPr lang="en-US" dirty="0"/>
              <a:t>7. PROPOSED SUBJECTS AT A’ LEVEL</a:t>
            </a:r>
          </a:p>
        </p:txBody>
      </p:sp>
      <p:sp>
        <p:nvSpPr>
          <p:cNvPr id="3" name="Content Placeholder 2"/>
          <p:cNvSpPr>
            <a:spLocks noGrp="1"/>
          </p:cNvSpPr>
          <p:nvPr>
            <p:ph sz="half" idx="1"/>
          </p:nvPr>
        </p:nvSpPr>
        <p:spPr>
          <a:xfrm>
            <a:off x="838200" y="1591408"/>
            <a:ext cx="5181600" cy="4585555"/>
          </a:xfrm>
        </p:spPr>
        <p:txBody>
          <a:bodyPr/>
          <a:lstStyle/>
          <a:p>
            <a:pPr marL="0" indent="0">
              <a:buNone/>
            </a:pPr>
            <a:r>
              <a:rPr lang="en-US" b="1" dirty="0"/>
              <a:t>HUMANITIES</a:t>
            </a:r>
          </a:p>
          <a:p>
            <a:pPr lvl="1"/>
            <a:r>
              <a:rPr lang="en-US" dirty="0" err="1"/>
              <a:t>CRE</a:t>
            </a:r>
            <a:endParaRPr lang="en-US" dirty="0"/>
          </a:p>
          <a:p>
            <a:pPr lvl="1"/>
            <a:r>
              <a:rPr lang="en-US" dirty="0"/>
              <a:t>IRE</a:t>
            </a:r>
          </a:p>
          <a:p>
            <a:pPr lvl="1"/>
            <a:r>
              <a:rPr lang="en-US" dirty="0"/>
              <a:t>Geography</a:t>
            </a:r>
          </a:p>
          <a:p>
            <a:pPr lvl="1"/>
            <a:r>
              <a:rPr lang="en-US" dirty="0"/>
              <a:t>History &amp; Political Education</a:t>
            </a:r>
          </a:p>
          <a:p>
            <a:pPr lvl="1"/>
            <a:r>
              <a:rPr lang="en-US" dirty="0"/>
              <a:t>Literature</a:t>
            </a:r>
          </a:p>
        </p:txBody>
      </p:sp>
      <p:sp>
        <p:nvSpPr>
          <p:cNvPr id="4" name="Content Placeholder 3"/>
          <p:cNvSpPr>
            <a:spLocks noGrp="1"/>
          </p:cNvSpPr>
          <p:nvPr>
            <p:ph sz="half" idx="2"/>
          </p:nvPr>
        </p:nvSpPr>
        <p:spPr>
          <a:xfrm>
            <a:off x="6172200" y="1591408"/>
            <a:ext cx="5181600" cy="4585555"/>
          </a:xfrm>
        </p:spPr>
        <p:txBody>
          <a:bodyPr/>
          <a:lstStyle/>
          <a:p>
            <a:pPr marL="0" indent="0">
              <a:buNone/>
            </a:pPr>
            <a:r>
              <a:rPr lang="en-US" b="1" dirty="0"/>
              <a:t>SCIENCE</a:t>
            </a:r>
          </a:p>
          <a:p>
            <a:pPr lvl="1"/>
            <a:r>
              <a:rPr lang="en-US" dirty="0"/>
              <a:t>Mathematics</a:t>
            </a:r>
          </a:p>
          <a:p>
            <a:pPr lvl="1"/>
            <a:r>
              <a:rPr lang="en-US" dirty="0"/>
              <a:t>Physics</a:t>
            </a:r>
          </a:p>
          <a:p>
            <a:pPr lvl="1"/>
            <a:r>
              <a:rPr lang="en-US" dirty="0"/>
              <a:t>Chemistry</a:t>
            </a:r>
          </a:p>
          <a:p>
            <a:pPr lvl="1"/>
            <a:r>
              <a:rPr lang="en-US" dirty="0"/>
              <a:t>Biology</a:t>
            </a:r>
          </a:p>
        </p:txBody>
      </p:sp>
      <p:sp>
        <p:nvSpPr>
          <p:cNvPr id="5" name="Slide Number Placeholder 4"/>
          <p:cNvSpPr>
            <a:spLocks noGrp="1"/>
          </p:cNvSpPr>
          <p:nvPr>
            <p:ph type="sldNum" sz="quarter" idx="12"/>
          </p:nvPr>
        </p:nvSpPr>
        <p:spPr/>
        <p:txBody>
          <a:bodyPr/>
          <a:lstStyle/>
          <a:p>
            <a:fld id="{515EBD50-5219-4FDE-B48C-D85E424710B8}" type="slidenum">
              <a:rPr lang="en-US" smtClean="0"/>
              <a:t>13</a:t>
            </a:fld>
            <a:endParaRPr lang="en-US"/>
          </a:p>
        </p:txBody>
      </p:sp>
    </p:spTree>
    <p:extLst>
      <p:ext uri="{BB962C8B-B14F-4D97-AF65-F5344CB8AC3E}">
        <p14:creationId xmlns:p14="http://schemas.microsoft.com/office/powerpoint/2010/main" val="20671051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0246" y="131885"/>
            <a:ext cx="8809892" cy="738553"/>
          </a:xfrm>
        </p:spPr>
        <p:txBody>
          <a:bodyPr>
            <a:normAutofit fontScale="90000"/>
          </a:bodyPr>
          <a:lstStyle/>
          <a:p>
            <a:r>
              <a:rPr lang="en-US" sz="3600" dirty="0"/>
              <a:t>PROPOSED SUBJECTS AT A’ LEVEL CONT..</a:t>
            </a:r>
          </a:p>
        </p:txBody>
      </p:sp>
      <p:sp>
        <p:nvSpPr>
          <p:cNvPr id="3" name="Content Placeholder 2"/>
          <p:cNvSpPr>
            <a:spLocks noGrp="1"/>
          </p:cNvSpPr>
          <p:nvPr>
            <p:ph sz="half" idx="1"/>
          </p:nvPr>
        </p:nvSpPr>
        <p:spPr>
          <a:xfrm>
            <a:off x="838200" y="1529862"/>
            <a:ext cx="5181600" cy="5191613"/>
          </a:xfrm>
        </p:spPr>
        <p:txBody>
          <a:bodyPr>
            <a:normAutofit lnSpcReduction="10000"/>
          </a:bodyPr>
          <a:lstStyle/>
          <a:p>
            <a:pPr marL="0" indent="0">
              <a:buNone/>
            </a:pPr>
            <a:r>
              <a:rPr lang="en-US" b="1" dirty="0"/>
              <a:t>VOCATIONAL</a:t>
            </a:r>
          </a:p>
          <a:p>
            <a:r>
              <a:rPr lang="en-US" sz="2400" dirty="0"/>
              <a:t>ICT</a:t>
            </a:r>
          </a:p>
          <a:p>
            <a:r>
              <a:rPr lang="en-US" sz="2400" dirty="0"/>
              <a:t>Art and Design</a:t>
            </a:r>
          </a:p>
          <a:p>
            <a:r>
              <a:rPr lang="en-US" sz="2400" dirty="0"/>
              <a:t>Technology and Design</a:t>
            </a:r>
          </a:p>
          <a:p>
            <a:r>
              <a:rPr lang="en-US" sz="2400" dirty="0"/>
              <a:t>Nutrition and Food Technology</a:t>
            </a:r>
          </a:p>
          <a:p>
            <a:r>
              <a:rPr lang="en-US" sz="2400" dirty="0"/>
              <a:t>Textile and Clothing Technology</a:t>
            </a:r>
          </a:p>
          <a:p>
            <a:r>
              <a:rPr lang="en-US" sz="2400" dirty="0"/>
              <a:t>Performing Arts</a:t>
            </a:r>
          </a:p>
          <a:p>
            <a:r>
              <a:rPr lang="en-US" sz="2400" dirty="0"/>
              <a:t>Economics </a:t>
            </a:r>
          </a:p>
          <a:p>
            <a:r>
              <a:rPr lang="en-US" sz="2400" dirty="0"/>
              <a:t>Entrepreneurship</a:t>
            </a:r>
          </a:p>
          <a:p>
            <a:r>
              <a:rPr lang="en-US" sz="2400" dirty="0"/>
              <a:t>Accounting</a:t>
            </a:r>
          </a:p>
          <a:p>
            <a:r>
              <a:rPr lang="en-US" sz="2400" dirty="0"/>
              <a:t>Agriculture</a:t>
            </a:r>
          </a:p>
          <a:p>
            <a:r>
              <a:rPr lang="en-US" sz="2400" dirty="0"/>
              <a:t>Physical Education</a:t>
            </a:r>
          </a:p>
          <a:p>
            <a:endParaRPr lang="en-US" dirty="0"/>
          </a:p>
        </p:txBody>
      </p:sp>
      <p:sp>
        <p:nvSpPr>
          <p:cNvPr id="4" name="Content Placeholder 3"/>
          <p:cNvSpPr>
            <a:spLocks noGrp="1"/>
          </p:cNvSpPr>
          <p:nvPr>
            <p:ph sz="half" idx="2"/>
          </p:nvPr>
        </p:nvSpPr>
        <p:spPr>
          <a:xfrm>
            <a:off x="6172200" y="1529862"/>
            <a:ext cx="5181600" cy="5117123"/>
          </a:xfrm>
        </p:spPr>
        <p:txBody>
          <a:bodyPr>
            <a:normAutofit lnSpcReduction="10000"/>
          </a:bodyPr>
          <a:lstStyle/>
          <a:p>
            <a:pPr marL="0" indent="0">
              <a:buNone/>
            </a:pPr>
            <a:r>
              <a:rPr lang="en-US" b="1" dirty="0"/>
              <a:t>LANGUAGES</a:t>
            </a:r>
          </a:p>
          <a:p>
            <a:r>
              <a:rPr lang="en-US" dirty="0"/>
              <a:t>Local languages</a:t>
            </a:r>
          </a:p>
          <a:p>
            <a:r>
              <a:rPr lang="en-US" dirty="0"/>
              <a:t>Foreign Languages</a:t>
            </a:r>
          </a:p>
          <a:p>
            <a:r>
              <a:rPr lang="en-US" dirty="0"/>
              <a:t>Kiswahili</a:t>
            </a:r>
          </a:p>
          <a:p>
            <a:r>
              <a:rPr lang="en-US" dirty="0"/>
              <a:t>Ugandan Sign Languages</a:t>
            </a:r>
          </a:p>
        </p:txBody>
      </p:sp>
      <p:sp>
        <p:nvSpPr>
          <p:cNvPr id="5" name="Slide Number Placeholder 4"/>
          <p:cNvSpPr>
            <a:spLocks noGrp="1"/>
          </p:cNvSpPr>
          <p:nvPr>
            <p:ph type="sldNum" sz="quarter" idx="12"/>
          </p:nvPr>
        </p:nvSpPr>
        <p:spPr/>
        <p:txBody>
          <a:bodyPr/>
          <a:lstStyle/>
          <a:p>
            <a:fld id="{515EBD50-5219-4FDE-B48C-D85E424710B8}" type="slidenum">
              <a:rPr lang="en-US" smtClean="0"/>
              <a:t>14</a:t>
            </a:fld>
            <a:endParaRPr lang="en-US"/>
          </a:p>
        </p:txBody>
      </p:sp>
    </p:spTree>
    <p:extLst>
      <p:ext uri="{BB962C8B-B14F-4D97-AF65-F5344CB8AC3E}">
        <p14:creationId xmlns:p14="http://schemas.microsoft.com/office/powerpoint/2010/main" val="18607181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0246" y="158263"/>
            <a:ext cx="8809892" cy="1065534"/>
          </a:xfrm>
        </p:spPr>
        <p:txBody>
          <a:bodyPr>
            <a:normAutofit fontScale="90000"/>
          </a:bodyPr>
          <a:lstStyle/>
          <a:p>
            <a:r>
              <a:rPr lang="en-GB" sz="3600" dirty="0" smtClean="0"/>
              <a:t>8. </a:t>
            </a:r>
            <a:r>
              <a:rPr lang="en-GB" dirty="0"/>
              <a:t>PROPOSED COMBINATION FRAMEWORK</a:t>
            </a:r>
            <a:endParaRPr lang="en-US" dirty="0"/>
          </a:p>
        </p:txBody>
      </p:sp>
      <p:sp>
        <p:nvSpPr>
          <p:cNvPr id="3" name="Content Placeholder 2"/>
          <p:cNvSpPr>
            <a:spLocks noGrp="1"/>
          </p:cNvSpPr>
          <p:nvPr>
            <p:ph idx="1"/>
          </p:nvPr>
        </p:nvSpPr>
        <p:spPr>
          <a:xfrm>
            <a:off x="270217" y="1580388"/>
            <a:ext cx="11721737" cy="4883694"/>
          </a:xfrm>
        </p:spPr>
        <p:txBody>
          <a:bodyPr/>
          <a:lstStyle/>
          <a:p>
            <a:pPr marL="0" indent="0">
              <a:buNone/>
            </a:pPr>
            <a:endParaRPr lang="en-US" dirty="0"/>
          </a:p>
        </p:txBody>
      </p:sp>
      <p:sp>
        <p:nvSpPr>
          <p:cNvPr id="4" name="Slide Number Placeholder 3"/>
          <p:cNvSpPr>
            <a:spLocks noGrp="1"/>
          </p:cNvSpPr>
          <p:nvPr>
            <p:ph type="sldNum" sz="quarter" idx="12"/>
          </p:nvPr>
        </p:nvSpPr>
        <p:spPr/>
        <p:txBody>
          <a:bodyPr/>
          <a:lstStyle/>
          <a:p>
            <a:fld id="{515EBD50-5219-4FDE-B48C-D85E424710B8}" type="slidenum">
              <a:rPr lang="en-US" smtClean="0"/>
              <a:t>15</a:t>
            </a:fld>
            <a:endParaRPr lang="en-US"/>
          </a:p>
        </p:txBody>
      </p:sp>
      <p:grpSp>
        <p:nvGrpSpPr>
          <p:cNvPr id="45" name="Group 44"/>
          <p:cNvGrpSpPr/>
          <p:nvPr/>
        </p:nvGrpSpPr>
        <p:grpSpPr>
          <a:xfrm>
            <a:off x="465993" y="1659518"/>
            <a:ext cx="10347370" cy="3777892"/>
            <a:chOff x="465993" y="1659518"/>
            <a:chExt cx="10347370" cy="3777892"/>
          </a:xfrm>
        </p:grpSpPr>
        <p:grpSp>
          <p:nvGrpSpPr>
            <p:cNvPr id="42" name="Group 41"/>
            <p:cNvGrpSpPr/>
            <p:nvPr/>
          </p:nvGrpSpPr>
          <p:grpSpPr>
            <a:xfrm>
              <a:off x="465993" y="1659518"/>
              <a:ext cx="10347370" cy="3777892"/>
              <a:chOff x="527539" y="1580388"/>
              <a:chExt cx="10347370" cy="3777892"/>
            </a:xfrm>
          </p:grpSpPr>
          <p:sp>
            <p:nvSpPr>
              <p:cNvPr id="38" name="Plus 37"/>
              <p:cNvSpPr/>
              <p:nvPr/>
            </p:nvSpPr>
            <p:spPr>
              <a:xfrm>
                <a:off x="3889001" y="4046196"/>
                <a:ext cx="914400" cy="9144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40"/>
              <p:cNvGrpSpPr/>
              <p:nvPr/>
            </p:nvGrpSpPr>
            <p:grpSpPr>
              <a:xfrm>
                <a:off x="527539" y="1580388"/>
                <a:ext cx="10347370" cy="3777892"/>
                <a:chOff x="641839" y="1620584"/>
                <a:chExt cx="10347370" cy="3777892"/>
              </a:xfrm>
            </p:grpSpPr>
            <p:sp>
              <p:nvSpPr>
                <p:cNvPr id="5" name="Rounded Rectangle 4"/>
                <p:cNvSpPr/>
                <p:nvPr/>
              </p:nvSpPr>
              <p:spPr>
                <a:xfrm>
                  <a:off x="4115555" y="1620584"/>
                  <a:ext cx="3305906" cy="9144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400" b="1" dirty="0" smtClean="0"/>
                    <a:t>DESIRED  CAREER PATH</a:t>
                  </a:r>
                </a:p>
                <a:p>
                  <a:pPr algn="ctr"/>
                  <a:r>
                    <a:rPr lang="en-US" b="1" dirty="0" smtClean="0"/>
                    <a:t>ECONOMIST</a:t>
                  </a:r>
                  <a:endParaRPr lang="en-US" b="1" dirty="0"/>
                </a:p>
              </p:txBody>
            </p:sp>
            <p:sp>
              <p:nvSpPr>
                <p:cNvPr id="6" name="Rounded Rectangle 5"/>
                <p:cNvSpPr/>
                <p:nvPr/>
              </p:nvSpPr>
              <p:spPr>
                <a:xfrm>
                  <a:off x="641839" y="2846046"/>
                  <a:ext cx="2620108" cy="62425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000" b="1" dirty="0" smtClean="0"/>
                    <a:t>2 ESSENTIAL PRINCIPALS</a:t>
                  </a:r>
                  <a:endParaRPr lang="en-US" sz="2000" b="1" dirty="0"/>
                </a:p>
              </p:txBody>
            </p:sp>
            <p:sp>
              <p:nvSpPr>
                <p:cNvPr id="7" name="Rounded Rectangle 6"/>
                <p:cNvSpPr/>
                <p:nvPr/>
              </p:nvSpPr>
              <p:spPr>
                <a:xfrm>
                  <a:off x="641840" y="3826891"/>
                  <a:ext cx="2620107" cy="5890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1. </a:t>
                  </a:r>
                  <a:r>
                    <a:rPr lang="en-US" b="1" dirty="0" smtClean="0"/>
                    <a:t>ECONOMICS</a:t>
                  </a:r>
                  <a:endParaRPr lang="en-US" b="1" dirty="0"/>
                </a:p>
              </p:txBody>
            </p:sp>
            <p:sp>
              <p:nvSpPr>
                <p:cNvPr id="8" name="Rounded Rectangle 7"/>
                <p:cNvSpPr/>
                <p:nvPr/>
              </p:nvSpPr>
              <p:spPr>
                <a:xfrm>
                  <a:off x="641839" y="4712187"/>
                  <a:ext cx="2620108" cy="6862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2</a:t>
                  </a:r>
                  <a:r>
                    <a:rPr lang="en-US" b="1" dirty="0" smtClean="0"/>
                    <a:t>. MATHEMATICS</a:t>
                  </a:r>
                  <a:endParaRPr lang="en-US" b="1" dirty="0"/>
                </a:p>
              </p:txBody>
            </p:sp>
            <p:sp>
              <p:nvSpPr>
                <p:cNvPr id="9" name="Rounded Rectangle 8"/>
                <p:cNvSpPr/>
                <p:nvPr/>
              </p:nvSpPr>
              <p:spPr>
                <a:xfrm>
                  <a:off x="4895720" y="4079295"/>
                  <a:ext cx="2813538" cy="914400"/>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dirty="0" smtClean="0"/>
                    <a:t>3. </a:t>
                  </a:r>
                  <a:r>
                    <a:rPr lang="en-US" b="1" dirty="0" smtClean="0"/>
                    <a:t>CONTEMPORARY STUDIES</a:t>
                  </a:r>
                  <a:endParaRPr lang="en-US" b="1" dirty="0"/>
                </a:p>
              </p:txBody>
            </p:sp>
            <p:sp>
              <p:nvSpPr>
                <p:cNvPr id="10" name="Rounded Rectangle 9"/>
                <p:cNvSpPr/>
                <p:nvPr/>
              </p:nvSpPr>
              <p:spPr>
                <a:xfrm>
                  <a:off x="8712002" y="4046718"/>
                  <a:ext cx="2277207" cy="914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b="1" dirty="0" smtClean="0"/>
                    <a:t>VOCATIONAL OCCUPATION</a:t>
                  </a:r>
                  <a:endParaRPr lang="en-US" b="1" dirty="0"/>
                </a:p>
              </p:txBody>
            </p:sp>
            <p:cxnSp>
              <p:nvCxnSpPr>
                <p:cNvPr id="12" name="Straight Connector 11"/>
                <p:cNvCxnSpPr/>
                <p:nvPr/>
              </p:nvCxnSpPr>
              <p:spPr>
                <a:xfrm>
                  <a:off x="3745712" y="3163071"/>
                  <a:ext cx="26188" cy="189226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3261947" y="3163071"/>
                  <a:ext cx="518745"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261947" y="5055331"/>
                  <a:ext cx="518745"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3290986" y="2404696"/>
                  <a:ext cx="753477" cy="75347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6013561" y="2549769"/>
                  <a:ext cx="0" cy="149995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Rounded Rectangle 25"/>
                <p:cNvSpPr/>
                <p:nvPr/>
              </p:nvSpPr>
              <p:spPr>
                <a:xfrm>
                  <a:off x="8528538" y="2092569"/>
                  <a:ext cx="2356339" cy="1600565"/>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marL="342900" indent="-342900">
                    <a:buAutoNum type="arabicPeriod"/>
                  </a:pPr>
                  <a:r>
                    <a:rPr lang="en-US" b="1" dirty="0" smtClean="0"/>
                    <a:t>VOCATIONAL/ TECHNICAL CAREER PATH</a:t>
                  </a:r>
                </a:p>
                <a:p>
                  <a:endParaRPr lang="en-US" dirty="0" smtClean="0"/>
                </a:p>
                <a:p>
                  <a:pPr algn="ctr"/>
                  <a:r>
                    <a:rPr lang="en-US" dirty="0" smtClean="0"/>
                    <a:t>2. </a:t>
                  </a:r>
                  <a:r>
                    <a:rPr lang="en-US" b="1" dirty="0" smtClean="0"/>
                    <a:t>WORLD OF WORK</a:t>
                  </a:r>
                  <a:endParaRPr lang="en-US" b="1" dirty="0"/>
                </a:p>
              </p:txBody>
            </p:sp>
            <p:cxnSp>
              <p:nvCxnSpPr>
                <p:cNvPr id="28" name="Straight Arrow Connector 27"/>
                <p:cNvCxnSpPr/>
                <p:nvPr/>
              </p:nvCxnSpPr>
              <p:spPr>
                <a:xfrm flipV="1">
                  <a:off x="9627577" y="3693134"/>
                  <a:ext cx="0" cy="35659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261947" y="4109201"/>
                  <a:ext cx="49685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Plus 38"/>
                <p:cNvSpPr/>
                <p:nvPr/>
              </p:nvSpPr>
              <p:spPr>
                <a:xfrm>
                  <a:off x="7771225" y="4022235"/>
                  <a:ext cx="914400" cy="9144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44" name="Straight Arrow Connector 43"/>
            <p:cNvCxnSpPr/>
            <p:nvPr/>
          </p:nvCxnSpPr>
          <p:spPr>
            <a:xfrm flipH="1" flipV="1">
              <a:off x="7245615" y="2198077"/>
              <a:ext cx="1107077" cy="24555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509128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0246" y="123093"/>
            <a:ext cx="8809892" cy="1100704"/>
          </a:xfrm>
        </p:spPr>
        <p:txBody>
          <a:bodyPr>
            <a:noAutofit/>
          </a:bodyPr>
          <a:lstStyle/>
          <a:p>
            <a:r>
              <a:rPr lang="en-US" sz="3600" dirty="0"/>
              <a:t>COMPOSITION OF THE CONTEMPORARY STUDIES SUBJECT</a:t>
            </a:r>
          </a:p>
        </p:txBody>
      </p:sp>
      <p:sp>
        <p:nvSpPr>
          <p:cNvPr id="3" name="Content Placeholder 2"/>
          <p:cNvSpPr>
            <a:spLocks noGrp="1"/>
          </p:cNvSpPr>
          <p:nvPr>
            <p:ph sz="half" idx="1"/>
          </p:nvPr>
        </p:nvSpPr>
        <p:spPr>
          <a:xfrm>
            <a:off x="838200" y="1494692"/>
            <a:ext cx="5181600" cy="4682271"/>
          </a:xfrm>
        </p:spPr>
        <p:txBody>
          <a:bodyPr>
            <a:normAutofit/>
          </a:bodyPr>
          <a:lstStyle/>
          <a:p>
            <a:pPr lvl="0" algn="just"/>
            <a:r>
              <a:rPr lang="en-GB" dirty="0"/>
              <a:t>Personal development, </a:t>
            </a:r>
          </a:p>
          <a:p>
            <a:pPr lvl="0" algn="just"/>
            <a:r>
              <a:rPr lang="en-GB" dirty="0"/>
              <a:t>financial literacy </a:t>
            </a:r>
          </a:p>
          <a:p>
            <a:pPr lvl="0" algn="just"/>
            <a:r>
              <a:rPr lang="en-GB" dirty="0"/>
              <a:t>ethics and integrity </a:t>
            </a:r>
          </a:p>
          <a:p>
            <a:pPr lvl="0" algn="just"/>
            <a:r>
              <a:rPr lang="en-GB" dirty="0"/>
              <a:t>leadership </a:t>
            </a:r>
          </a:p>
          <a:p>
            <a:pPr lvl="0" algn="just"/>
            <a:r>
              <a:rPr lang="en-GB" dirty="0"/>
              <a:t>ICT </a:t>
            </a:r>
          </a:p>
          <a:p>
            <a:pPr lvl="0" algn="just"/>
            <a:r>
              <a:rPr lang="en-GB" dirty="0"/>
              <a:t>Basic nutrition </a:t>
            </a:r>
            <a:r>
              <a:rPr lang="en-GB" dirty="0" smtClean="0"/>
              <a:t> </a:t>
            </a:r>
            <a:endParaRPr lang="en-GB" dirty="0"/>
          </a:p>
          <a:p>
            <a:pPr lvl="0" algn="just"/>
            <a:r>
              <a:rPr lang="en-GB" dirty="0"/>
              <a:t>global citizenship </a:t>
            </a:r>
          </a:p>
          <a:p>
            <a:pPr lvl="0" algn="just"/>
            <a:r>
              <a:rPr lang="en-GB" dirty="0"/>
              <a:t>patriotism </a:t>
            </a:r>
          </a:p>
          <a:p>
            <a:endParaRPr lang="en-US" dirty="0"/>
          </a:p>
        </p:txBody>
      </p:sp>
      <p:sp>
        <p:nvSpPr>
          <p:cNvPr id="4" name="Content Placeholder 3"/>
          <p:cNvSpPr>
            <a:spLocks noGrp="1"/>
          </p:cNvSpPr>
          <p:nvPr>
            <p:ph sz="half" idx="2"/>
          </p:nvPr>
        </p:nvSpPr>
        <p:spPr>
          <a:xfrm>
            <a:off x="6172200" y="1494692"/>
            <a:ext cx="5181600" cy="4682271"/>
          </a:xfrm>
        </p:spPr>
        <p:txBody>
          <a:bodyPr>
            <a:normAutofit/>
          </a:bodyPr>
          <a:lstStyle/>
          <a:p>
            <a:pPr lvl="0" algn="just"/>
            <a:r>
              <a:rPr lang="en-GB" dirty="0"/>
              <a:t>Inclusion </a:t>
            </a:r>
          </a:p>
          <a:p>
            <a:pPr lvl="0" algn="just"/>
            <a:r>
              <a:rPr lang="en-GB" dirty="0"/>
              <a:t>Climate Change </a:t>
            </a:r>
          </a:p>
          <a:p>
            <a:pPr lvl="0" algn="just"/>
            <a:r>
              <a:rPr lang="en-GB" dirty="0"/>
              <a:t>Functional statistics </a:t>
            </a:r>
          </a:p>
          <a:p>
            <a:pPr lvl="0" algn="just"/>
            <a:r>
              <a:rPr lang="en-GB" dirty="0"/>
              <a:t>Heath education </a:t>
            </a:r>
          </a:p>
          <a:p>
            <a:pPr lvl="0" algn="just"/>
            <a:r>
              <a:rPr lang="en-GB" dirty="0"/>
              <a:t>sustainable development</a:t>
            </a:r>
          </a:p>
          <a:p>
            <a:pPr lvl="0" algn="just"/>
            <a:r>
              <a:rPr lang="en-GB" dirty="0"/>
              <a:t>emotional </a:t>
            </a:r>
            <a:r>
              <a:rPr lang="en-GB" dirty="0" smtClean="0"/>
              <a:t>Intelligence</a:t>
            </a:r>
          </a:p>
          <a:p>
            <a:pPr lvl="0" algn="just"/>
            <a:r>
              <a:rPr lang="en-GB" sz="2400" dirty="0" smtClean="0"/>
              <a:t>Peace building</a:t>
            </a:r>
            <a:endParaRPr lang="en-US" sz="2400" dirty="0"/>
          </a:p>
          <a:p>
            <a:endParaRPr lang="en-US" dirty="0"/>
          </a:p>
        </p:txBody>
      </p:sp>
      <p:sp>
        <p:nvSpPr>
          <p:cNvPr id="5" name="Slide Number Placeholder 4"/>
          <p:cNvSpPr>
            <a:spLocks noGrp="1"/>
          </p:cNvSpPr>
          <p:nvPr>
            <p:ph type="sldNum" sz="quarter" idx="12"/>
          </p:nvPr>
        </p:nvSpPr>
        <p:spPr/>
        <p:txBody>
          <a:bodyPr/>
          <a:lstStyle/>
          <a:p>
            <a:fld id="{515EBD50-5219-4FDE-B48C-D85E424710B8}" type="slidenum">
              <a:rPr lang="en-US" smtClean="0"/>
              <a:t>16</a:t>
            </a:fld>
            <a:endParaRPr lang="en-US"/>
          </a:p>
        </p:txBody>
      </p:sp>
    </p:spTree>
    <p:extLst>
      <p:ext uri="{BB962C8B-B14F-4D97-AF65-F5344CB8AC3E}">
        <p14:creationId xmlns:p14="http://schemas.microsoft.com/office/powerpoint/2010/main" val="2113376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4580" y="87924"/>
            <a:ext cx="8596668" cy="1160584"/>
          </a:xfrm>
        </p:spPr>
        <p:txBody>
          <a:bodyPr>
            <a:normAutofit/>
          </a:bodyPr>
          <a:lstStyle/>
          <a:p>
            <a:r>
              <a:rPr lang="en-GB" sz="3200" dirty="0"/>
              <a:t>9</a:t>
            </a:r>
            <a:r>
              <a:rPr lang="en-GB" dirty="0"/>
              <a:t>. </a:t>
            </a:r>
            <a:r>
              <a:rPr lang="en-GB" sz="3200" dirty="0"/>
              <a:t>IMPLICATIONS OF THE ‘A LEVEL’ CURRICULUM REVIEW</a:t>
            </a:r>
            <a:endParaRPr lang="en-US" sz="3200" dirty="0"/>
          </a:p>
        </p:txBody>
      </p:sp>
      <p:sp>
        <p:nvSpPr>
          <p:cNvPr id="3" name="Content Placeholder 2"/>
          <p:cNvSpPr>
            <a:spLocks noGrp="1"/>
          </p:cNvSpPr>
          <p:nvPr>
            <p:ph idx="1"/>
          </p:nvPr>
        </p:nvSpPr>
        <p:spPr>
          <a:xfrm>
            <a:off x="298939" y="1556238"/>
            <a:ext cx="9398976" cy="5081954"/>
          </a:xfrm>
        </p:spPr>
        <p:txBody>
          <a:bodyPr>
            <a:noAutofit/>
          </a:bodyPr>
          <a:lstStyle/>
          <a:p>
            <a:r>
              <a:rPr lang="en-GB" dirty="0"/>
              <a:t>There are two concurrently ongoing interventions in the education system; the review of the A-level curriculum and the </a:t>
            </a:r>
            <a:r>
              <a:rPr lang="en-GB" dirty="0" smtClean="0"/>
              <a:t>Education Review Commission</a:t>
            </a:r>
            <a:r>
              <a:rPr lang="en-GB" dirty="0" smtClean="0"/>
              <a:t>. What should feed into the other?</a:t>
            </a:r>
            <a:endParaRPr lang="en-GB" dirty="0"/>
          </a:p>
          <a:p>
            <a:r>
              <a:rPr lang="en-GB" dirty="0"/>
              <a:t>There is need to harmonise the pre-service teacher training programmes </a:t>
            </a:r>
            <a:r>
              <a:rPr lang="en-GB" dirty="0" smtClean="0"/>
              <a:t>with curriculum.</a:t>
            </a:r>
            <a:endParaRPr lang="en-GB" dirty="0"/>
          </a:p>
          <a:p>
            <a:r>
              <a:rPr lang="en-GB" dirty="0"/>
              <a:t>There is need to make ICT accessible to all ‘A Level’ learners</a:t>
            </a:r>
          </a:p>
          <a:p>
            <a:r>
              <a:rPr lang="en-GB" dirty="0"/>
              <a:t>Make appropriate choices of subject combinations to deliver the desired learner exit profile.</a:t>
            </a:r>
          </a:p>
          <a:p>
            <a:r>
              <a:rPr lang="en-GB" dirty="0"/>
              <a:t>The respective </a:t>
            </a:r>
            <a:r>
              <a:rPr lang="en-GB" dirty="0" err="1"/>
              <a:t>MoES</a:t>
            </a:r>
            <a:r>
              <a:rPr lang="en-GB" dirty="0"/>
              <a:t> departments should develop key activities to support the review and implementation</a:t>
            </a:r>
          </a:p>
          <a:p>
            <a:endParaRPr lang="en-US" sz="2000" dirty="0"/>
          </a:p>
        </p:txBody>
      </p:sp>
    </p:spTree>
    <p:extLst>
      <p:ext uri="{BB962C8B-B14F-4D97-AF65-F5344CB8AC3E}">
        <p14:creationId xmlns:p14="http://schemas.microsoft.com/office/powerpoint/2010/main" val="30034747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4580" y="87924"/>
            <a:ext cx="8596668" cy="1160584"/>
          </a:xfrm>
        </p:spPr>
        <p:txBody>
          <a:bodyPr>
            <a:normAutofit/>
          </a:bodyPr>
          <a:lstStyle/>
          <a:p>
            <a:r>
              <a:rPr lang="en-GB" sz="3200" dirty="0"/>
              <a:t>9</a:t>
            </a:r>
            <a:r>
              <a:rPr lang="en-GB" dirty="0"/>
              <a:t>. </a:t>
            </a:r>
            <a:r>
              <a:rPr lang="en-GB" sz="3200" dirty="0"/>
              <a:t>IMPLICATIONS OF THE ‘A LEVEL’ CURRICULUM REVIEW</a:t>
            </a:r>
            <a:endParaRPr lang="en-US" sz="3200" dirty="0"/>
          </a:p>
        </p:txBody>
      </p:sp>
      <p:sp>
        <p:nvSpPr>
          <p:cNvPr id="3" name="Content Placeholder 2"/>
          <p:cNvSpPr>
            <a:spLocks noGrp="1"/>
          </p:cNvSpPr>
          <p:nvPr>
            <p:ph idx="1"/>
          </p:nvPr>
        </p:nvSpPr>
        <p:spPr>
          <a:xfrm>
            <a:off x="298939" y="1556238"/>
            <a:ext cx="9398976" cy="5081954"/>
          </a:xfrm>
        </p:spPr>
        <p:txBody>
          <a:bodyPr>
            <a:noAutofit/>
          </a:bodyPr>
          <a:lstStyle/>
          <a:p>
            <a:r>
              <a:rPr lang="en-GB" dirty="0"/>
              <a:t>Considering the amount of work to be accomplished vis a vis the available time, there is need to hire  consultancy to guide the review process </a:t>
            </a:r>
          </a:p>
          <a:p>
            <a:r>
              <a:rPr lang="en-GB" dirty="0"/>
              <a:t>The pioneers of the competency-based curriculum will be in Senior 3 by 2023. This allows </a:t>
            </a:r>
            <a:r>
              <a:rPr lang="en-GB" dirty="0" err="1"/>
              <a:t>NCDC</a:t>
            </a:r>
            <a:r>
              <a:rPr lang="en-GB" dirty="0"/>
              <a:t> only 2 years to deliver the revised </a:t>
            </a:r>
            <a:r>
              <a:rPr lang="en-GB" dirty="0" smtClean="0"/>
              <a:t>curriculum</a:t>
            </a:r>
            <a:endParaRPr lang="en-GB" dirty="0"/>
          </a:p>
        </p:txBody>
      </p:sp>
    </p:spTree>
    <p:extLst>
      <p:ext uri="{BB962C8B-B14F-4D97-AF65-F5344CB8AC3E}">
        <p14:creationId xmlns:p14="http://schemas.microsoft.com/office/powerpoint/2010/main" val="8580975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PRAYER</a:t>
            </a:r>
            <a:endParaRPr lang="en-US" dirty="0"/>
          </a:p>
        </p:txBody>
      </p:sp>
      <p:sp>
        <p:nvSpPr>
          <p:cNvPr id="3" name="Content Placeholder 2"/>
          <p:cNvSpPr>
            <a:spLocks noGrp="1"/>
          </p:cNvSpPr>
          <p:nvPr>
            <p:ph idx="1"/>
          </p:nvPr>
        </p:nvSpPr>
        <p:spPr/>
        <p:txBody>
          <a:bodyPr>
            <a:normAutofit/>
          </a:bodyPr>
          <a:lstStyle/>
          <a:p>
            <a:r>
              <a:rPr lang="en-US" sz="3600" dirty="0" err="1" smtClean="0"/>
              <a:t>NCDC</a:t>
            </a:r>
            <a:r>
              <a:rPr lang="en-US" sz="3600" dirty="0" smtClean="0"/>
              <a:t> requests the Vice Chancellors, Academic Registrars and Key Stake Holders to receive, discuss and make recommendations to the Proposed A’ level Curriculum Review.</a:t>
            </a:r>
            <a:endParaRPr lang="en-US" sz="3600" dirty="0"/>
          </a:p>
        </p:txBody>
      </p:sp>
      <p:sp>
        <p:nvSpPr>
          <p:cNvPr id="4" name="Slide Number Placeholder 3"/>
          <p:cNvSpPr>
            <a:spLocks noGrp="1"/>
          </p:cNvSpPr>
          <p:nvPr>
            <p:ph type="sldNum" sz="quarter" idx="12"/>
          </p:nvPr>
        </p:nvSpPr>
        <p:spPr/>
        <p:txBody>
          <a:bodyPr/>
          <a:lstStyle/>
          <a:p>
            <a:fld id="{515EBD50-5219-4FDE-B48C-D85E424710B8}" type="slidenum">
              <a:rPr lang="en-US" smtClean="0"/>
              <a:t>19</a:t>
            </a:fld>
            <a:endParaRPr lang="en-US"/>
          </a:p>
        </p:txBody>
      </p:sp>
    </p:spTree>
    <p:extLst>
      <p:ext uri="{BB962C8B-B14F-4D97-AF65-F5344CB8AC3E}">
        <p14:creationId xmlns:p14="http://schemas.microsoft.com/office/powerpoint/2010/main" val="21686551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A4501-F0CF-B027-1037-D78A5036CC90}"/>
              </a:ext>
            </a:extLst>
          </p:cNvPr>
          <p:cNvSpPr>
            <a:spLocks noGrp="1"/>
          </p:cNvSpPr>
          <p:nvPr>
            <p:ph type="ctrTitle"/>
          </p:nvPr>
        </p:nvSpPr>
        <p:spPr>
          <a:xfrm>
            <a:off x="395654" y="1477108"/>
            <a:ext cx="10867292" cy="5244367"/>
          </a:xfrm>
        </p:spPr>
        <p:txBody>
          <a:bodyPr>
            <a:normAutofit fontScale="90000"/>
          </a:bodyPr>
          <a:lstStyle/>
          <a:p>
            <a:r>
              <a:rPr lang="en-US" sz="8000" dirty="0"/>
              <a:t>Thank you for your kind </a:t>
            </a:r>
            <a:r>
              <a:rPr lang="en-US" sz="8000" dirty="0" smtClean="0"/>
              <a:t>attention</a:t>
            </a:r>
            <a:br>
              <a:rPr lang="en-US" sz="8000" dirty="0" smtClean="0"/>
            </a:br>
            <a:r>
              <a:rPr lang="en-US" sz="8000" dirty="0" smtClean="0"/>
              <a:t/>
            </a:r>
            <a:br>
              <a:rPr lang="en-US" sz="8000" dirty="0" smtClean="0"/>
            </a:br>
            <a:r>
              <a:rPr lang="en-US" sz="8000" dirty="0" smtClean="0"/>
              <a:t>For God and my Country.</a:t>
            </a:r>
            <a:endParaRPr lang="en-US" sz="8000" dirty="0"/>
          </a:p>
        </p:txBody>
      </p:sp>
      <p:sp>
        <p:nvSpPr>
          <p:cNvPr id="4" name="Slide Number Placeholder 3">
            <a:extLst>
              <a:ext uri="{FF2B5EF4-FFF2-40B4-BE49-F238E27FC236}">
                <a16:creationId xmlns:a16="http://schemas.microsoft.com/office/drawing/2014/main" id="{56A53C10-109D-974F-E0D4-33ED733416A9}"/>
              </a:ext>
            </a:extLst>
          </p:cNvPr>
          <p:cNvSpPr>
            <a:spLocks noGrp="1"/>
          </p:cNvSpPr>
          <p:nvPr>
            <p:ph type="sldNum" sz="quarter" idx="12"/>
          </p:nvPr>
        </p:nvSpPr>
        <p:spPr/>
        <p:txBody>
          <a:bodyPr/>
          <a:lstStyle/>
          <a:p>
            <a:fld id="{515EBD50-5219-4FDE-B48C-D85E424710B8}" type="slidenum">
              <a:rPr lang="en-US" smtClean="0"/>
              <a:t>20</a:t>
            </a:fld>
            <a:endParaRPr lang="en-US"/>
          </a:p>
        </p:txBody>
      </p:sp>
    </p:spTree>
    <p:extLst>
      <p:ext uri="{BB962C8B-B14F-4D97-AF65-F5344CB8AC3E}">
        <p14:creationId xmlns:p14="http://schemas.microsoft.com/office/powerpoint/2010/main" val="30713432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2115</TotalTime>
  <Words>1178</Words>
  <Application>Microsoft Office PowerPoint</Application>
  <PresentationFormat>Widescreen</PresentationFormat>
  <Paragraphs>162</Paragraphs>
  <Slides>20</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20</vt:i4>
      </vt:variant>
    </vt:vector>
  </HeadingPairs>
  <TitlesOfParts>
    <vt:vector size="29" baseType="lpstr">
      <vt:lpstr>Arial</vt:lpstr>
      <vt:lpstr>Calibri</vt:lpstr>
      <vt:lpstr>Calibri Light</vt:lpstr>
      <vt:lpstr>Cambria</vt:lpstr>
      <vt:lpstr>Tahoma</vt:lpstr>
      <vt:lpstr>Times New Roman</vt:lpstr>
      <vt:lpstr>Wingdings</vt:lpstr>
      <vt:lpstr>Office Theme</vt:lpstr>
      <vt:lpstr>Custom Design</vt:lpstr>
      <vt:lpstr>PROPOSED REVIEW OF THE ADVANCED LEVEL CURRICULUM</vt:lpstr>
      <vt:lpstr>STRUCTURE OF THE PRESENTATION</vt:lpstr>
      <vt:lpstr>1. INTRODUCTION</vt:lpstr>
      <vt:lpstr> 2. NEEDS ASSESSMENT STUDY FOR A’ LEVEL  </vt:lpstr>
      <vt:lpstr> 2. NEEDS ASSESSMENT STUDY CONT.. </vt:lpstr>
      <vt:lpstr> 3. PURPOSE OF THE A’ LEVEL CURR. REVIEW </vt:lpstr>
      <vt:lpstr> 4. UNDERLYING PHILOSOPHY OF A’ LEVEL EDUCATION </vt:lpstr>
      <vt:lpstr>     </vt:lpstr>
      <vt:lpstr>. PROPOSED A’ LEVEL LEARNER PROFILE</vt:lpstr>
      <vt:lpstr>PROPOSED A’ LEVEL LEARNER PROFILE CONT…</vt:lpstr>
      <vt:lpstr>6. THE SUGGESTED CHANGES TO THE  ‘A LEVEL CURRICULUM</vt:lpstr>
      <vt:lpstr>6. THE SUGGESTED CHANGES TO THE  ‘A LEVEL CURRICULUM CONT..</vt:lpstr>
      <vt:lpstr>7. PROPOSED SUBJECTS AT A’ LEVEL</vt:lpstr>
      <vt:lpstr>PROPOSED SUBJECTS AT A’ LEVEL CONT..</vt:lpstr>
      <vt:lpstr>8. PROPOSED COMBINATION FRAMEWORK</vt:lpstr>
      <vt:lpstr>COMPOSITION OF THE CONTEMPORARY STUDIES SUBJECT</vt:lpstr>
      <vt:lpstr>9. IMPLICATIONS OF THE ‘A LEVEL’ CURRICULUM REVIEW</vt:lpstr>
      <vt:lpstr>9. IMPLICATIONS OF THE ‘A LEVEL’ CURRICULUM REVIEW</vt:lpstr>
      <vt:lpstr>PRAYER</vt:lpstr>
      <vt:lpstr>Thank you for your kind attention  For God and my Country.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Okumu John</cp:lastModifiedBy>
  <cp:revision>195</cp:revision>
  <dcterms:created xsi:type="dcterms:W3CDTF">2022-09-06T07:50:50Z</dcterms:created>
  <dcterms:modified xsi:type="dcterms:W3CDTF">2023-02-13T08:28:09Z</dcterms:modified>
</cp:coreProperties>
</file>